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23"/>
  </p:normalViewPr>
  <p:slideViewPr>
    <p:cSldViewPr snapToGrid="0" snapToObjects="1">
      <p:cViewPr varScale="1">
        <p:scale>
          <a:sx n="113" d="100"/>
          <a:sy n="113" d="100"/>
        </p:scale>
        <p:origin x="17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05D1-DFFF-5846-B658-18EFA27A28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513C13-4399-E949-9D90-987596A0E4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4BA870-8A11-014C-ADB9-A90B3FF811F6}"/>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5" name="Footer Placeholder 4">
            <a:extLst>
              <a:ext uri="{FF2B5EF4-FFF2-40B4-BE49-F238E27FC236}">
                <a16:creationId xmlns:a16="http://schemas.microsoft.com/office/drawing/2014/main" id="{C742A8D3-FEF8-E14D-BD95-4CA8986FB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D5B36-1EC4-754B-8665-F327D6DD054C}"/>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12184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4218-F1C9-D640-92D2-DEBB7181DA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98E1B-EE48-364C-9BF1-57AB4DAFA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2BE3E-AB4B-3F40-A560-13D39D21E1EE}"/>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5" name="Footer Placeholder 4">
            <a:extLst>
              <a:ext uri="{FF2B5EF4-FFF2-40B4-BE49-F238E27FC236}">
                <a16:creationId xmlns:a16="http://schemas.microsoft.com/office/drawing/2014/main" id="{3298D71D-AC7C-4346-BE50-8FF2100B9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78FFF-8B91-FA4F-A6D5-642F8A9EAF8F}"/>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361124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3B927-F2FF-2848-A183-4B59CA58F4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D1F2E4-EB4C-064B-A02A-272006B8E6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849DD-6A13-EC43-9871-F23385B0D3E6}"/>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5" name="Footer Placeholder 4">
            <a:extLst>
              <a:ext uri="{FF2B5EF4-FFF2-40B4-BE49-F238E27FC236}">
                <a16:creationId xmlns:a16="http://schemas.microsoft.com/office/drawing/2014/main" id="{3D4439D3-6363-564D-BBCA-E219D96AA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FECA7-2454-C74F-800E-BF677C880E4A}"/>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253421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1B96-A495-284E-9040-B2A78ABAB0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5A998-5952-F542-9A6C-F53F96450A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88E3B-5678-3747-BF8A-E5A947F501CB}"/>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5" name="Footer Placeholder 4">
            <a:extLst>
              <a:ext uri="{FF2B5EF4-FFF2-40B4-BE49-F238E27FC236}">
                <a16:creationId xmlns:a16="http://schemas.microsoft.com/office/drawing/2014/main" id="{E4A95767-5416-B049-BCE6-3FA4700B4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337F-DC2A-8A43-894D-818B518E8C0E}"/>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3401059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7AFB-51D7-6F4F-9920-61818F6069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399AFC-79B2-5A4A-8EDF-81E4470CB1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3FF085-1973-3742-B6D5-B91CDC33A0DB}"/>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5" name="Footer Placeholder 4">
            <a:extLst>
              <a:ext uri="{FF2B5EF4-FFF2-40B4-BE49-F238E27FC236}">
                <a16:creationId xmlns:a16="http://schemas.microsoft.com/office/drawing/2014/main" id="{B4E275B9-7F9F-DD49-A605-C2F34D862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C4F31-4AB9-F947-80C3-6933C3DCC03E}"/>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311577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53AD-7AD5-054B-9288-64419EA00A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50813-AB47-AE4A-AB27-0C140701B7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22B91-A0F5-0447-9D85-318A8CB4E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A71267-EF1D-C64B-9795-0633D2965597}"/>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6" name="Footer Placeholder 5">
            <a:extLst>
              <a:ext uri="{FF2B5EF4-FFF2-40B4-BE49-F238E27FC236}">
                <a16:creationId xmlns:a16="http://schemas.microsoft.com/office/drawing/2014/main" id="{EA7EB5F3-A096-4647-BC70-087123FDF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ADB2A2-548C-5F49-A2B2-759445D20000}"/>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3480181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3560-2FCF-E141-B86F-78B418D95A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295524-A1D4-0042-87D6-3084EDC67C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64A3C-BDA0-364C-BEF1-91BB559FE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571F9-BC54-134C-9C74-2988BE414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A1DDD2-7EF8-A549-A049-55B790C1E3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B41D3B-1D39-CE46-A84F-7FA86EB2C113}"/>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8" name="Footer Placeholder 7">
            <a:extLst>
              <a:ext uri="{FF2B5EF4-FFF2-40B4-BE49-F238E27FC236}">
                <a16:creationId xmlns:a16="http://schemas.microsoft.com/office/drawing/2014/main" id="{889C029B-442D-D641-88C3-B94E0F1D73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8AAA93-387D-344B-8C36-F02F41ADBDFC}"/>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153016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9270-8F2E-1C4B-B551-BAF61150F1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6FEA74-A74A-654D-843A-77A0126C33A5}"/>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4" name="Footer Placeholder 3">
            <a:extLst>
              <a:ext uri="{FF2B5EF4-FFF2-40B4-BE49-F238E27FC236}">
                <a16:creationId xmlns:a16="http://schemas.microsoft.com/office/drawing/2014/main" id="{18E13352-0E73-564A-8644-89F3E165C1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B9CD36-A157-1F49-9977-E3939D034334}"/>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181380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52FE1-C564-7242-B753-4E288BB7D230}"/>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3" name="Footer Placeholder 2">
            <a:extLst>
              <a:ext uri="{FF2B5EF4-FFF2-40B4-BE49-F238E27FC236}">
                <a16:creationId xmlns:a16="http://schemas.microsoft.com/office/drawing/2014/main" id="{FE29CF0F-1DFE-F949-9C12-72FFD267A3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BB2044-9C74-614E-9745-C86B7B364CA5}"/>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266213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BC77-85BC-7942-B9C3-67D707C236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EEDF0B-E06A-354D-8F0B-C237950D2C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5A3945-CDF9-DE42-A050-2A0C11502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A4CDBC-8A44-C142-9883-AB36EF3EB3BC}"/>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6" name="Footer Placeholder 5">
            <a:extLst>
              <a:ext uri="{FF2B5EF4-FFF2-40B4-BE49-F238E27FC236}">
                <a16:creationId xmlns:a16="http://schemas.microsoft.com/office/drawing/2014/main" id="{ED5D8A03-B74A-5842-A7ED-D6179828F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E28BD-5CCF-B442-ACCA-6CBB5E3AD865}"/>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3396243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794D-1AB8-BC44-B4FB-A291F6938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EA8332-6974-164E-B72D-56A2BF560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07D36C-F160-D24F-8A04-1584AD433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F99FA-2D30-2D44-8219-4219652B5284}"/>
              </a:ext>
            </a:extLst>
          </p:cNvPr>
          <p:cNvSpPr>
            <a:spLocks noGrp="1"/>
          </p:cNvSpPr>
          <p:nvPr>
            <p:ph type="dt" sz="half" idx="10"/>
          </p:nvPr>
        </p:nvSpPr>
        <p:spPr/>
        <p:txBody>
          <a:bodyPr/>
          <a:lstStyle/>
          <a:p>
            <a:fld id="{6BF33AFF-2F01-D046-B896-DC2A958D322E}" type="datetimeFigureOut">
              <a:rPr lang="en-US" smtClean="0"/>
              <a:t>3/24/19</a:t>
            </a:fld>
            <a:endParaRPr lang="en-US"/>
          </a:p>
        </p:txBody>
      </p:sp>
      <p:sp>
        <p:nvSpPr>
          <p:cNvPr id="6" name="Footer Placeholder 5">
            <a:extLst>
              <a:ext uri="{FF2B5EF4-FFF2-40B4-BE49-F238E27FC236}">
                <a16:creationId xmlns:a16="http://schemas.microsoft.com/office/drawing/2014/main" id="{7797C055-4311-124D-BF3D-AFCBB2B95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282425-48E5-9742-BCA1-92C7FA34BC90}"/>
              </a:ext>
            </a:extLst>
          </p:cNvPr>
          <p:cNvSpPr>
            <a:spLocks noGrp="1"/>
          </p:cNvSpPr>
          <p:nvPr>
            <p:ph type="sldNum" sz="quarter" idx="12"/>
          </p:nvPr>
        </p:nvSpPr>
        <p:spPr/>
        <p:txBody>
          <a:bodyPr/>
          <a:lstStyle/>
          <a:p>
            <a:fld id="{57C32B0A-4E55-A644-A492-E478788BD266}" type="slidenum">
              <a:rPr lang="en-US" smtClean="0"/>
              <a:t>‹#›</a:t>
            </a:fld>
            <a:endParaRPr lang="en-US"/>
          </a:p>
        </p:txBody>
      </p:sp>
    </p:spTree>
    <p:extLst>
      <p:ext uri="{BB962C8B-B14F-4D97-AF65-F5344CB8AC3E}">
        <p14:creationId xmlns:p14="http://schemas.microsoft.com/office/powerpoint/2010/main" val="135440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E1CE7-B91A-3644-A66A-E67D1B65D4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73A566-7B9D-4742-983E-2FC7B4B8D1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22640-A2DF-DD4A-BD15-4C57672C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3AFF-2F01-D046-B896-DC2A958D322E}" type="datetimeFigureOut">
              <a:rPr lang="en-US" smtClean="0"/>
              <a:t>3/24/19</a:t>
            </a:fld>
            <a:endParaRPr lang="en-US"/>
          </a:p>
        </p:txBody>
      </p:sp>
      <p:sp>
        <p:nvSpPr>
          <p:cNvPr id="5" name="Footer Placeholder 4">
            <a:extLst>
              <a:ext uri="{FF2B5EF4-FFF2-40B4-BE49-F238E27FC236}">
                <a16:creationId xmlns:a16="http://schemas.microsoft.com/office/drawing/2014/main" id="{6F9573BB-628B-994B-BE59-B90F951678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2594F3-C39E-8941-BC6A-162A128695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32B0A-4E55-A644-A492-E478788BD266}" type="slidenum">
              <a:rPr lang="en-US" smtClean="0"/>
              <a:t>‹#›</a:t>
            </a:fld>
            <a:endParaRPr lang="en-US"/>
          </a:p>
        </p:txBody>
      </p:sp>
    </p:spTree>
    <p:extLst>
      <p:ext uri="{BB962C8B-B14F-4D97-AF65-F5344CB8AC3E}">
        <p14:creationId xmlns:p14="http://schemas.microsoft.com/office/powerpoint/2010/main" val="420376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D620-37A2-D746-8F92-295172FB253B}"/>
              </a:ext>
            </a:extLst>
          </p:cNvPr>
          <p:cNvSpPr>
            <a:spLocks noGrp="1"/>
          </p:cNvSpPr>
          <p:nvPr>
            <p:ph type="ctrTitle"/>
          </p:nvPr>
        </p:nvSpPr>
        <p:spPr/>
        <p:txBody>
          <a:bodyPr/>
          <a:lstStyle/>
          <a:p>
            <a:r>
              <a:rPr lang="en-US" dirty="0"/>
              <a:t>Virtual Memory</a:t>
            </a:r>
          </a:p>
        </p:txBody>
      </p:sp>
      <p:sp>
        <p:nvSpPr>
          <p:cNvPr id="3" name="Subtitle 2">
            <a:extLst>
              <a:ext uri="{FF2B5EF4-FFF2-40B4-BE49-F238E27FC236}">
                <a16:creationId xmlns:a16="http://schemas.microsoft.com/office/drawing/2014/main" id="{B8226BB0-02D2-6448-9737-7A4805C1444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49775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8D7D-EE37-4F48-8D8E-5BB618794D95}"/>
              </a:ext>
            </a:extLst>
          </p:cNvPr>
          <p:cNvSpPr>
            <a:spLocks noGrp="1"/>
          </p:cNvSpPr>
          <p:nvPr>
            <p:ph type="title"/>
          </p:nvPr>
        </p:nvSpPr>
        <p:spPr/>
        <p:txBody>
          <a:bodyPr/>
          <a:lstStyle/>
          <a:p>
            <a:r>
              <a:rPr lang="en-US" dirty="0"/>
              <a:t>Pure Demand Paging</a:t>
            </a:r>
          </a:p>
        </p:txBody>
      </p:sp>
      <p:sp>
        <p:nvSpPr>
          <p:cNvPr id="3" name="Content Placeholder 2">
            <a:extLst>
              <a:ext uri="{FF2B5EF4-FFF2-40B4-BE49-F238E27FC236}">
                <a16:creationId xmlns:a16="http://schemas.microsoft.com/office/drawing/2014/main" id="{B6EB9A85-2D7D-3449-8DC9-750F943ABD2B}"/>
              </a:ext>
            </a:extLst>
          </p:cNvPr>
          <p:cNvSpPr>
            <a:spLocks noGrp="1"/>
          </p:cNvSpPr>
          <p:nvPr>
            <p:ph idx="1"/>
          </p:nvPr>
        </p:nvSpPr>
        <p:spPr/>
        <p:txBody>
          <a:bodyPr>
            <a:normAutofit fontScale="92500" lnSpcReduction="10000"/>
          </a:bodyPr>
          <a:lstStyle/>
          <a:p>
            <a:r>
              <a:rPr lang="en-US" dirty="0"/>
              <a:t>We can start executing a process with </a:t>
            </a:r>
            <a:r>
              <a:rPr lang="en-US" b="1" i="1" dirty="0"/>
              <a:t>no </a:t>
            </a:r>
            <a:r>
              <a:rPr lang="en-US" dirty="0"/>
              <a:t>pages in memory. </a:t>
            </a:r>
          </a:p>
          <a:p>
            <a:r>
              <a:rPr lang="en-US" dirty="0"/>
              <a:t>Programs tend to have </a:t>
            </a:r>
            <a:r>
              <a:rPr lang="en-US" b="1" dirty="0"/>
              <a:t>locality of reference</a:t>
            </a:r>
            <a:r>
              <a:rPr lang="en-US" dirty="0"/>
              <a:t>, which results in reasonable performance from demand paging. </a:t>
            </a:r>
          </a:p>
          <a:p>
            <a:r>
              <a:rPr lang="en-US" dirty="0"/>
              <a:t>Let </a:t>
            </a:r>
            <a:r>
              <a:rPr lang="en-US" i="1" dirty="0"/>
              <a:t>p </a:t>
            </a:r>
            <a:r>
              <a:rPr lang="en-US" dirty="0"/>
              <a:t>be the probability of a page fault (0 ≤ </a:t>
            </a:r>
            <a:r>
              <a:rPr lang="en-US" i="1" dirty="0"/>
              <a:t>p </a:t>
            </a:r>
            <a:r>
              <a:rPr lang="en-US" dirty="0"/>
              <a:t>≤ 1) </a:t>
            </a:r>
          </a:p>
          <a:p>
            <a:r>
              <a:rPr lang="en-US" dirty="0"/>
              <a:t>effective access time = (1 − </a:t>
            </a:r>
            <a:r>
              <a:rPr lang="en-US" i="1" dirty="0"/>
              <a:t>p</a:t>
            </a:r>
            <a:r>
              <a:rPr lang="en-US" dirty="0"/>
              <a:t>) × </a:t>
            </a:r>
            <a:r>
              <a:rPr lang="en-US" i="1" dirty="0"/>
              <a:t>ma </a:t>
            </a:r>
            <a:r>
              <a:rPr lang="en-US" dirty="0"/>
              <a:t>+ </a:t>
            </a:r>
            <a:r>
              <a:rPr lang="en-US" i="1" dirty="0"/>
              <a:t>p </a:t>
            </a:r>
            <a:r>
              <a:rPr lang="en-US" dirty="0"/>
              <a:t>× page fault time. </a:t>
            </a:r>
          </a:p>
          <a:p>
            <a:r>
              <a:rPr lang="en-US" dirty="0"/>
              <a:t>Three major components of the page-fault service time: </a:t>
            </a:r>
          </a:p>
          <a:p>
            <a:pPr lvl="1"/>
            <a:r>
              <a:rPr lang="en-US" dirty="0"/>
              <a:t>Service the page-fault interrupt. </a:t>
            </a:r>
          </a:p>
          <a:p>
            <a:pPr lvl="1"/>
            <a:r>
              <a:rPr lang="en-US" dirty="0"/>
              <a:t>Read in the page. </a:t>
            </a:r>
          </a:p>
          <a:p>
            <a:pPr lvl="1"/>
            <a:r>
              <a:rPr lang="en-US" dirty="0"/>
              <a:t>Restart the process. </a:t>
            </a:r>
          </a:p>
          <a:p>
            <a:r>
              <a:rPr lang="en-US" dirty="0"/>
              <a:t>Average page-fault service time of 8 milliseconds and a memory- access time of 200 nanoseconds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279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1A930-085B-4F49-ADCE-FF8E44A837F1}"/>
              </a:ext>
            </a:extLst>
          </p:cNvPr>
          <p:cNvSpPr>
            <a:spLocks noGrp="1"/>
          </p:cNvSpPr>
          <p:nvPr>
            <p:ph type="title"/>
          </p:nvPr>
        </p:nvSpPr>
        <p:spPr>
          <a:xfrm>
            <a:off x="821516" y="640263"/>
            <a:ext cx="6204984" cy="1344975"/>
          </a:xfrm>
        </p:spPr>
        <p:txBody>
          <a:bodyPr>
            <a:normAutofit/>
          </a:bodyPr>
          <a:lstStyle/>
          <a:p>
            <a:r>
              <a:rPr lang="en-US" sz="4000"/>
              <a:t>Copy on Write</a:t>
            </a:r>
          </a:p>
        </p:txBody>
      </p:sp>
      <p:sp>
        <p:nvSpPr>
          <p:cNvPr id="3" name="Content Placeholder 2">
            <a:extLst>
              <a:ext uri="{FF2B5EF4-FFF2-40B4-BE49-F238E27FC236}">
                <a16:creationId xmlns:a16="http://schemas.microsoft.com/office/drawing/2014/main" id="{4213D437-7805-2549-A74B-26FB3F566E55}"/>
              </a:ext>
            </a:extLst>
          </p:cNvPr>
          <p:cNvSpPr>
            <a:spLocks noGrp="1"/>
          </p:cNvSpPr>
          <p:nvPr>
            <p:ph idx="1"/>
          </p:nvPr>
        </p:nvSpPr>
        <p:spPr>
          <a:xfrm>
            <a:off x="821515" y="2121762"/>
            <a:ext cx="6204984" cy="3626917"/>
          </a:xfrm>
        </p:spPr>
        <p:txBody>
          <a:bodyPr>
            <a:normAutofit fontScale="85000" lnSpcReduction="10000"/>
          </a:bodyPr>
          <a:lstStyle/>
          <a:p>
            <a:r>
              <a:rPr lang="en-US" sz="2600" dirty="0"/>
              <a:t>Process creation using the fork() system call may initially bypass the need for demand paging.</a:t>
            </a:r>
          </a:p>
          <a:p>
            <a:r>
              <a:rPr lang="en-US" sz="2600" dirty="0"/>
              <a:t>These shared pages are marked as copy-on-write pages, meaning that if either process writes to a shared page, a copy of the shared page is created </a:t>
            </a:r>
          </a:p>
          <a:p>
            <a:r>
              <a:rPr lang="en-US" sz="2600" dirty="0"/>
              <a:t>All unmodified pages can be shared by the parent and child processes. Note, too, that only pages that can be modified need be marked as copy-on-write </a:t>
            </a:r>
          </a:p>
          <a:p>
            <a:r>
              <a:rPr lang="en-US" dirty="0"/>
              <a:t>Many operating systems provide a </a:t>
            </a:r>
            <a:r>
              <a:rPr lang="en-US" b="1" dirty="0"/>
              <a:t>pool </a:t>
            </a:r>
            <a:r>
              <a:rPr lang="en-US" dirty="0"/>
              <a:t>of free pages for such requests </a:t>
            </a:r>
            <a:endParaRPr lang="en-US" sz="2400" dirty="0"/>
          </a:p>
          <a:p>
            <a:endParaRPr lang="en-US" sz="2600" dirty="0"/>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6B5C5631-9C56-EB41-A13A-B62B0FDF5F75}"/>
              </a:ext>
            </a:extLst>
          </p:cNvPr>
          <p:cNvPicPr>
            <a:picLocks noChangeAspect="1"/>
          </p:cNvPicPr>
          <p:nvPr/>
        </p:nvPicPr>
        <p:blipFill>
          <a:blip r:embed="rId2"/>
          <a:stretch>
            <a:fillRect/>
          </a:stretch>
        </p:blipFill>
        <p:spPr>
          <a:xfrm>
            <a:off x="7829551" y="550473"/>
            <a:ext cx="4042409" cy="1798872"/>
          </a:xfrm>
          <a:prstGeom prst="rect">
            <a:avLst/>
          </a:prstGeom>
        </p:spPr>
      </p:pic>
      <p:pic>
        <p:nvPicPr>
          <p:cNvPr id="5" name="Picture 4">
            <a:extLst>
              <a:ext uri="{FF2B5EF4-FFF2-40B4-BE49-F238E27FC236}">
                <a16:creationId xmlns:a16="http://schemas.microsoft.com/office/drawing/2014/main" id="{2136F5B4-9B14-144D-B92D-DDDFB2F11F8C}"/>
              </a:ext>
            </a:extLst>
          </p:cNvPr>
          <p:cNvPicPr>
            <a:picLocks noChangeAspect="1"/>
          </p:cNvPicPr>
          <p:nvPr/>
        </p:nvPicPr>
        <p:blipFill>
          <a:blip r:embed="rId3"/>
          <a:stretch>
            <a:fillRect/>
          </a:stretch>
        </p:blipFill>
        <p:spPr>
          <a:xfrm>
            <a:off x="7829551" y="3588615"/>
            <a:ext cx="4042410" cy="1869614"/>
          </a:xfrm>
          <a:prstGeom prst="rect">
            <a:avLst/>
          </a:prstGeom>
        </p:spPr>
      </p:pic>
    </p:spTree>
    <p:extLst>
      <p:ext uri="{BB962C8B-B14F-4D97-AF65-F5344CB8AC3E}">
        <p14:creationId xmlns:p14="http://schemas.microsoft.com/office/powerpoint/2010/main" val="3591619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4AA6-8BD6-2E42-BECD-EA8A6538B692}"/>
              </a:ext>
            </a:extLst>
          </p:cNvPr>
          <p:cNvSpPr>
            <a:spLocks noGrp="1"/>
          </p:cNvSpPr>
          <p:nvPr>
            <p:ph type="title"/>
          </p:nvPr>
        </p:nvSpPr>
        <p:spPr/>
        <p:txBody>
          <a:bodyPr/>
          <a:lstStyle/>
          <a:p>
            <a:r>
              <a:rPr lang="en-US" dirty="0"/>
              <a:t>Page Replacement</a:t>
            </a:r>
          </a:p>
        </p:txBody>
      </p:sp>
      <p:sp>
        <p:nvSpPr>
          <p:cNvPr id="3" name="Content Placeholder 2">
            <a:extLst>
              <a:ext uri="{FF2B5EF4-FFF2-40B4-BE49-F238E27FC236}">
                <a16:creationId xmlns:a16="http://schemas.microsoft.com/office/drawing/2014/main" id="{F8B46CA8-4435-9342-BDED-84F89CA64D26}"/>
              </a:ext>
            </a:extLst>
          </p:cNvPr>
          <p:cNvSpPr>
            <a:spLocks noGrp="1"/>
          </p:cNvSpPr>
          <p:nvPr>
            <p:ph idx="1"/>
          </p:nvPr>
        </p:nvSpPr>
        <p:spPr/>
        <p:txBody>
          <a:bodyPr>
            <a:normAutofit fontScale="85000" lnSpcReduction="20000"/>
          </a:bodyPr>
          <a:lstStyle/>
          <a:p>
            <a:r>
              <a:rPr lang="en-US" dirty="0"/>
              <a:t>If we increase our degree of multiprogramming, we are </a:t>
            </a:r>
            <a:r>
              <a:rPr lang="en-US" b="1" dirty="0"/>
              <a:t>over-allocating </a:t>
            </a:r>
            <a:r>
              <a:rPr lang="en-US" dirty="0"/>
              <a:t>memory </a:t>
            </a:r>
          </a:p>
          <a:p>
            <a:r>
              <a:rPr lang="en-US" dirty="0"/>
              <a:t>If we run six processes, each of which is ten pages in size but actually uses only five pages, we have higher CPU utilization and throughput, with ten frames to spare </a:t>
            </a:r>
          </a:p>
          <a:p>
            <a:r>
              <a:rPr lang="en-US" dirty="0"/>
              <a:t>Buffers for I/O also consume a considerable amount of memory. </a:t>
            </a:r>
          </a:p>
          <a:p>
            <a:r>
              <a:rPr lang="en-US" dirty="0"/>
              <a:t>Some systems allocate a fixed percentage of memory for I/O buffers, whereas others allow both user processes and the I/O subsystem to compete for all system memory. </a:t>
            </a:r>
          </a:p>
          <a:p>
            <a:r>
              <a:rPr lang="en-US" dirty="0"/>
              <a:t>The operating system determines where the desired page is residing on the disk but then finds that there are </a:t>
            </a:r>
            <a:r>
              <a:rPr lang="en-US" b="1" i="1" dirty="0"/>
              <a:t>no </a:t>
            </a:r>
            <a:r>
              <a:rPr lang="en-US" dirty="0"/>
              <a:t>free frames on the free-frame list; </a:t>
            </a:r>
          </a:p>
          <a:p>
            <a:r>
              <a:rPr lang="en-US" dirty="0"/>
              <a:t>OS could terminate the user process.</a:t>
            </a:r>
          </a:p>
          <a:p>
            <a:r>
              <a:rPr lang="en-US" dirty="0"/>
              <a:t>The operating system could instead swap out a process, freeing all its frames and reducing the level of multiprogramming </a:t>
            </a:r>
          </a:p>
          <a:p>
            <a:endParaRPr lang="en-US" dirty="0"/>
          </a:p>
          <a:p>
            <a:endParaRPr lang="en-US" dirty="0"/>
          </a:p>
        </p:txBody>
      </p:sp>
    </p:spTree>
    <p:extLst>
      <p:ext uri="{BB962C8B-B14F-4D97-AF65-F5344CB8AC3E}">
        <p14:creationId xmlns:p14="http://schemas.microsoft.com/office/powerpoint/2010/main" val="1031953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8603-3C33-644A-817F-A377E3F5E482}"/>
              </a:ext>
            </a:extLst>
          </p:cNvPr>
          <p:cNvSpPr>
            <a:spLocks noGrp="1"/>
          </p:cNvSpPr>
          <p:nvPr>
            <p:ph type="title"/>
          </p:nvPr>
        </p:nvSpPr>
        <p:spPr/>
        <p:txBody>
          <a:bodyPr/>
          <a:lstStyle/>
          <a:p>
            <a:r>
              <a:rPr lang="en-US" dirty="0"/>
              <a:t>Page Replacement </a:t>
            </a:r>
          </a:p>
        </p:txBody>
      </p:sp>
      <p:pic>
        <p:nvPicPr>
          <p:cNvPr id="4" name="Content Placeholder 3">
            <a:extLst>
              <a:ext uri="{FF2B5EF4-FFF2-40B4-BE49-F238E27FC236}">
                <a16:creationId xmlns:a16="http://schemas.microsoft.com/office/drawing/2014/main" id="{05B3523F-1C6A-C64A-84AC-0B747E43A48F}"/>
              </a:ext>
            </a:extLst>
          </p:cNvPr>
          <p:cNvPicPr>
            <a:picLocks noGrp="1" noChangeAspect="1"/>
          </p:cNvPicPr>
          <p:nvPr>
            <p:ph idx="1"/>
          </p:nvPr>
        </p:nvPicPr>
        <p:blipFill>
          <a:blip r:embed="rId2"/>
          <a:stretch>
            <a:fillRect/>
          </a:stretch>
        </p:blipFill>
        <p:spPr>
          <a:xfrm>
            <a:off x="2971720" y="1825625"/>
            <a:ext cx="6248559" cy="4351338"/>
          </a:xfrm>
          <a:prstGeom prst="rect">
            <a:avLst/>
          </a:prstGeom>
        </p:spPr>
      </p:pic>
    </p:spTree>
    <p:extLst>
      <p:ext uri="{BB962C8B-B14F-4D97-AF65-F5344CB8AC3E}">
        <p14:creationId xmlns:p14="http://schemas.microsoft.com/office/powerpoint/2010/main" val="273022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57C0-D3C3-8B4D-A2D0-F5D2A0455AFA}"/>
              </a:ext>
            </a:extLst>
          </p:cNvPr>
          <p:cNvSpPr>
            <a:spLocks noGrp="1"/>
          </p:cNvSpPr>
          <p:nvPr>
            <p:ph type="title"/>
          </p:nvPr>
        </p:nvSpPr>
        <p:spPr>
          <a:xfrm>
            <a:off x="838200" y="365125"/>
            <a:ext cx="10515600" cy="1325563"/>
          </a:xfrm>
        </p:spPr>
        <p:txBody>
          <a:bodyPr>
            <a:normAutofit/>
          </a:bodyPr>
          <a:lstStyle/>
          <a:p>
            <a:r>
              <a:rPr lang="en-US" dirty="0"/>
              <a:t>Basic Page Replacement</a:t>
            </a:r>
          </a:p>
        </p:txBody>
      </p:sp>
      <p:sp>
        <p:nvSpPr>
          <p:cNvPr id="3" name="Content Placeholder 2">
            <a:extLst>
              <a:ext uri="{FF2B5EF4-FFF2-40B4-BE49-F238E27FC236}">
                <a16:creationId xmlns:a16="http://schemas.microsoft.com/office/drawing/2014/main" id="{69EC9E9B-A33C-AA46-A535-DA995220890D}"/>
              </a:ext>
            </a:extLst>
          </p:cNvPr>
          <p:cNvSpPr>
            <a:spLocks noGrp="1"/>
          </p:cNvSpPr>
          <p:nvPr>
            <p:ph idx="1"/>
          </p:nvPr>
        </p:nvSpPr>
        <p:spPr>
          <a:xfrm>
            <a:off x="838200" y="1825625"/>
            <a:ext cx="3797807" cy="4351338"/>
          </a:xfrm>
        </p:spPr>
        <p:txBody>
          <a:bodyPr>
            <a:normAutofit fontScale="92500" lnSpcReduction="10000"/>
          </a:bodyPr>
          <a:lstStyle/>
          <a:p>
            <a:r>
              <a:rPr lang="en-US" sz="1600" dirty="0"/>
              <a:t>Find the location of the desired page on the disk. </a:t>
            </a:r>
          </a:p>
          <a:p>
            <a:r>
              <a:rPr lang="en-US" sz="1600" dirty="0"/>
              <a:t>Find a free frame: </a:t>
            </a:r>
          </a:p>
          <a:p>
            <a:pPr lvl="1"/>
            <a:r>
              <a:rPr lang="en-US" sz="1600" dirty="0"/>
              <a:t>If there is a free frame, use it. </a:t>
            </a:r>
          </a:p>
          <a:p>
            <a:pPr lvl="1"/>
            <a:r>
              <a:rPr lang="en-US" sz="1600" dirty="0"/>
              <a:t>If there is no free frame, use a page-replacement algorithm to select </a:t>
            </a:r>
          </a:p>
          <a:p>
            <a:pPr lvl="1"/>
            <a:r>
              <a:rPr lang="en-US" sz="1600" dirty="0"/>
              <a:t>a victim frame. </a:t>
            </a:r>
          </a:p>
          <a:p>
            <a:pPr lvl="1"/>
            <a:r>
              <a:rPr lang="en-US" sz="1600" dirty="0"/>
              <a:t>Write the victim frame to the disk; change the page and frame tables </a:t>
            </a:r>
          </a:p>
          <a:p>
            <a:pPr lvl="1"/>
            <a:r>
              <a:rPr lang="en-US" sz="1600" dirty="0"/>
              <a:t>accordingly. </a:t>
            </a:r>
          </a:p>
          <a:p>
            <a:r>
              <a:rPr lang="en-US" sz="1600" dirty="0"/>
              <a:t>Read the desired page into the newly freed frame; change the page and frame tables. </a:t>
            </a:r>
          </a:p>
          <a:p>
            <a:r>
              <a:rPr lang="en-US" sz="1600" dirty="0"/>
              <a:t>Continue the user process from where the page fault occurred. </a:t>
            </a:r>
          </a:p>
          <a:p>
            <a:r>
              <a:rPr lang="en-US" sz="1500" dirty="0"/>
              <a:t>if no frames are free, </a:t>
            </a:r>
            <a:r>
              <a:rPr lang="en-US" sz="1500" b="1" i="1" dirty="0"/>
              <a:t>two </a:t>
            </a:r>
            <a:r>
              <a:rPr lang="en-US" sz="1500" dirty="0"/>
              <a:t>page transfers (one out and one in) are required. </a:t>
            </a:r>
          </a:p>
          <a:p>
            <a:r>
              <a:rPr lang="en-US" sz="1500" dirty="0"/>
              <a:t>We can reduce this overhead by using a </a:t>
            </a:r>
            <a:r>
              <a:rPr lang="en-US" sz="1500" b="1" dirty="0"/>
              <a:t>modify bit </a:t>
            </a:r>
            <a:r>
              <a:rPr lang="en-US" sz="1500" dirty="0"/>
              <a:t>(or </a:t>
            </a:r>
            <a:r>
              <a:rPr lang="en-US" sz="1500" b="1" dirty="0"/>
              <a:t>dirty bit</a:t>
            </a:r>
            <a:r>
              <a:rPr lang="en-US" sz="1500" dirty="0"/>
              <a:t>). </a:t>
            </a:r>
          </a:p>
          <a:p>
            <a:endParaRPr lang="en-US" sz="1600" dirty="0"/>
          </a:p>
          <a:p>
            <a:endParaRPr lang="en-US" sz="1600" dirty="0"/>
          </a:p>
          <a:p>
            <a:endParaRPr lang="en-US" sz="1600" dirty="0"/>
          </a:p>
        </p:txBody>
      </p:sp>
      <p:pic>
        <p:nvPicPr>
          <p:cNvPr id="4" name="Picture 3">
            <a:extLst>
              <a:ext uri="{FF2B5EF4-FFF2-40B4-BE49-F238E27FC236}">
                <a16:creationId xmlns:a16="http://schemas.microsoft.com/office/drawing/2014/main" id="{ACADC8F2-0FD0-2C43-A4BF-E8930EBD99F8}"/>
              </a:ext>
            </a:extLst>
          </p:cNvPr>
          <p:cNvPicPr>
            <a:picLocks noChangeAspect="1"/>
          </p:cNvPicPr>
          <p:nvPr/>
        </p:nvPicPr>
        <p:blipFill rotWithShape="1">
          <a:blip r:embed="rId2"/>
          <a:srcRect t="1768" r="1" b="3684"/>
          <a:stretch/>
        </p:blipFill>
        <p:spPr>
          <a:xfrm>
            <a:off x="5120640" y="1904281"/>
            <a:ext cx="6233160" cy="4272681"/>
          </a:xfrm>
          <a:prstGeom prst="rect">
            <a:avLst/>
          </a:prstGeom>
        </p:spPr>
      </p:pic>
    </p:spTree>
    <p:extLst>
      <p:ext uri="{BB962C8B-B14F-4D97-AF65-F5344CB8AC3E}">
        <p14:creationId xmlns:p14="http://schemas.microsoft.com/office/powerpoint/2010/main" val="131420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DAC6-B04A-AB40-960B-B88E141317BC}"/>
              </a:ext>
            </a:extLst>
          </p:cNvPr>
          <p:cNvSpPr>
            <a:spLocks noGrp="1"/>
          </p:cNvSpPr>
          <p:nvPr>
            <p:ph type="title"/>
          </p:nvPr>
        </p:nvSpPr>
        <p:spPr>
          <a:xfrm>
            <a:off x="1451579" y="950397"/>
            <a:ext cx="9603274" cy="1012662"/>
          </a:xfrm>
        </p:spPr>
        <p:txBody>
          <a:bodyPr anchor="b">
            <a:normAutofit/>
          </a:bodyPr>
          <a:lstStyle/>
          <a:p>
            <a:r>
              <a:rPr lang="en-US" sz="4000"/>
              <a:t>Page Replacement FIFO</a:t>
            </a:r>
          </a:p>
        </p:txBody>
      </p:sp>
      <p:cxnSp>
        <p:nvCxnSpPr>
          <p:cNvPr id="9" name="Straight Connector 8">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FF1EC9-0EB0-F646-914D-855AFE52B1A0}"/>
              </a:ext>
            </a:extLst>
          </p:cNvPr>
          <p:cNvSpPr>
            <a:spLocks noGrp="1"/>
          </p:cNvSpPr>
          <p:nvPr>
            <p:ph idx="1"/>
          </p:nvPr>
        </p:nvSpPr>
        <p:spPr>
          <a:xfrm>
            <a:off x="1451578" y="2150379"/>
            <a:ext cx="9603274" cy="586499"/>
          </a:xfrm>
        </p:spPr>
        <p:txBody>
          <a:bodyPr>
            <a:normAutofit/>
          </a:bodyPr>
          <a:lstStyle/>
          <a:p>
            <a:r>
              <a:rPr lang="en-US" sz="1800" dirty="0"/>
              <a:t>Reference string 7, 0, 1, 2, 0, 3, 0, 4, 2, 3, 0, 3, 2, 1, 2, 0, 1, 7, 0, 1 </a:t>
            </a:r>
          </a:p>
          <a:p>
            <a:endParaRPr lang="en-US" sz="1800" dirty="0"/>
          </a:p>
        </p:txBody>
      </p:sp>
      <p:pic>
        <p:nvPicPr>
          <p:cNvPr id="4" name="Picture 3">
            <a:extLst>
              <a:ext uri="{FF2B5EF4-FFF2-40B4-BE49-F238E27FC236}">
                <a16:creationId xmlns:a16="http://schemas.microsoft.com/office/drawing/2014/main" id="{45DFB35D-91BD-2E4D-BBDD-38896D4FBB3B}"/>
              </a:ext>
            </a:extLst>
          </p:cNvPr>
          <p:cNvPicPr>
            <a:picLocks noChangeAspect="1"/>
          </p:cNvPicPr>
          <p:nvPr/>
        </p:nvPicPr>
        <p:blipFill>
          <a:blip r:embed="rId2"/>
          <a:stretch>
            <a:fillRect/>
          </a:stretch>
        </p:blipFill>
        <p:spPr>
          <a:xfrm>
            <a:off x="1451578" y="3009475"/>
            <a:ext cx="9603274" cy="2784949"/>
          </a:xfrm>
          <a:prstGeom prst="rect">
            <a:avLst/>
          </a:prstGeom>
        </p:spPr>
      </p:pic>
    </p:spTree>
    <p:extLst>
      <p:ext uri="{BB962C8B-B14F-4D97-AF65-F5344CB8AC3E}">
        <p14:creationId xmlns:p14="http://schemas.microsoft.com/office/powerpoint/2010/main" val="2578317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36AF4-10E1-B74C-9A68-881FF209C071}"/>
              </a:ext>
            </a:extLst>
          </p:cNvPr>
          <p:cNvSpPr>
            <a:spLocks noGrp="1"/>
          </p:cNvSpPr>
          <p:nvPr>
            <p:ph type="title"/>
          </p:nvPr>
        </p:nvSpPr>
        <p:spPr>
          <a:xfrm>
            <a:off x="648929" y="629266"/>
            <a:ext cx="5127031" cy="1676603"/>
          </a:xfrm>
        </p:spPr>
        <p:txBody>
          <a:bodyPr>
            <a:normAutofit/>
          </a:bodyPr>
          <a:lstStyle/>
          <a:p>
            <a:r>
              <a:rPr lang="en-US" b="1" dirty="0" err="1"/>
              <a:t>Belady’s</a:t>
            </a:r>
            <a:r>
              <a:rPr lang="en-US" b="1" dirty="0"/>
              <a:t> anomaly </a:t>
            </a:r>
            <a:endParaRPr lang="en-US" dirty="0"/>
          </a:p>
        </p:txBody>
      </p:sp>
      <p:sp>
        <p:nvSpPr>
          <p:cNvPr id="3" name="Content Placeholder 2">
            <a:extLst>
              <a:ext uri="{FF2B5EF4-FFF2-40B4-BE49-F238E27FC236}">
                <a16:creationId xmlns:a16="http://schemas.microsoft.com/office/drawing/2014/main" id="{39F10A0F-11CF-A74E-8D88-087BCA6870AA}"/>
              </a:ext>
            </a:extLst>
          </p:cNvPr>
          <p:cNvSpPr>
            <a:spLocks noGrp="1"/>
          </p:cNvSpPr>
          <p:nvPr>
            <p:ph idx="1"/>
          </p:nvPr>
        </p:nvSpPr>
        <p:spPr>
          <a:xfrm>
            <a:off x="648930" y="2438400"/>
            <a:ext cx="5127029" cy="3785419"/>
          </a:xfrm>
        </p:spPr>
        <p:txBody>
          <a:bodyPr>
            <a:normAutofit/>
          </a:bodyPr>
          <a:lstStyle/>
          <a:p>
            <a:r>
              <a:rPr lang="en-US" dirty="0"/>
              <a:t>Generally if we increase number of frames the page fault should decrease.</a:t>
            </a:r>
          </a:p>
          <a:p>
            <a:r>
              <a:rPr lang="en-US" dirty="0"/>
              <a:t>Reference string: 1, 2, 3, 4, 1, 2, 5, 1, 2, 3, 4, 5 if we have 4 frames rather than 3 Page fault increases. </a:t>
            </a:r>
          </a:p>
          <a:p>
            <a:endParaRPr lang="en-US" dirty="0"/>
          </a:p>
        </p:txBody>
      </p:sp>
      <p:pic>
        <p:nvPicPr>
          <p:cNvPr id="4" name="Picture 3">
            <a:extLst>
              <a:ext uri="{FF2B5EF4-FFF2-40B4-BE49-F238E27FC236}">
                <a16:creationId xmlns:a16="http://schemas.microsoft.com/office/drawing/2014/main" id="{602BD650-6EDD-5B42-856B-DC71C3E04985}"/>
              </a:ext>
            </a:extLst>
          </p:cNvPr>
          <p:cNvPicPr>
            <a:picLocks noChangeAspect="1"/>
          </p:cNvPicPr>
          <p:nvPr/>
        </p:nvPicPr>
        <p:blipFill rotWithShape="1">
          <a:blip r:embed="rId2"/>
          <a:srcRect l="7585" r="28768" b="-1"/>
          <a:stretch/>
        </p:blipFill>
        <p:spPr>
          <a:xfrm>
            <a:off x="6090613" y="640082"/>
            <a:ext cx="5461724" cy="5577837"/>
          </a:xfrm>
          <a:prstGeom prst="rect">
            <a:avLst/>
          </a:prstGeom>
          <a:effectLst/>
        </p:spPr>
      </p:pic>
    </p:spTree>
    <p:extLst>
      <p:ext uri="{BB962C8B-B14F-4D97-AF65-F5344CB8AC3E}">
        <p14:creationId xmlns:p14="http://schemas.microsoft.com/office/powerpoint/2010/main" val="235399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CF2B49-5D3A-8E42-B9D6-C6794EF3B63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LRU Page replacement</a:t>
            </a:r>
          </a:p>
        </p:txBody>
      </p:sp>
      <p:pic>
        <p:nvPicPr>
          <p:cNvPr id="4" name="Picture 3">
            <a:extLst>
              <a:ext uri="{FF2B5EF4-FFF2-40B4-BE49-F238E27FC236}">
                <a16:creationId xmlns:a16="http://schemas.microsoft.com/office/drawing/2014/main" id="{3F7966FD-582A-0342-B735-278C924794A1}"/>
              </a:ext>
            </a:extLst>
          </p:cNvPr>
          <p:cNvPicPr>
            <a:picLocks noChangeAspect="1"/>
          </p:cNvPicPr>
          <p:nvPr/>
        </p:nvPicPr>
        <p:blipFill>
          <a:blip r:embed="rId2"/>
          <a:stretch>
            <a:fillRect/>
          </a:stretch>
        </p:blipFill>
        <p:spPr>
          <a:xfrm>
            <a:off x="4038600" y="1861509"/>
            <a:ext cx="7188199" cy="1994725"/>
          </a:xfrm>
          <a:prstGeom prst="rect">
            <a:avLst/>
          </a:prstGeom>
        </p:spPr>
      </p:pic>
      <p:sp>
        <p:nvSpPr>
          <p:cNvPr id="3" name="Content Placeholder 2">
            <a:extLst>
              <a:ext uri="{FF2B5EF4-FFF2-40B4-BE49-F238E27FC236}">
                <a16:creationId xmlns:a16="http://schemas.microsoft.com/office/drawing/2014/main" id="{31FFD6CF-CF28-924A-B475-C9980BCCC0D2}"/>
              </a:ext>
            </a:extLst>
          </p:cNvPr>
          <p:cNvSpPr>
            <a:spLocks noGrp="1"/>
          </p:cNvSpPr>
          <p:nvPr>
            <p:ph idx="1"/>
          </p:nvPr>
        </p:nvSpPr>
        <p:spPr>
          <a:xfrm>
            <a:off x="4038600" y="4884873"/>
            <a:ext cx="7188199" cy="1292090"/>
          </a:xfrm>
        </p:spPr>
        <p:txBody>
          <a:bodyPr>
            <a:normAutofit/>
          </a:bodyPr>
          <a:lstStyle/>
          <a:p>
            <a:r>
              <a:rPr lang="en-US" sz="1800"/>
              <a:t>Reference string 7, 0, 1, 2, 0, 3, 0, 4, 2, 3, 0, 3, 2, 1, 2, 0, 1, 7, 0, 1 </a:t>
            </a:r>
          </a:p>
          <a:p>
            <a:pPr lvl="1"/>
            <a:endParaRPr lang="en-US" sz="1800"/>
          </a:p>
        </p:txBody>
      </p:sp>
    </p:spTree>
    <p:extLst>
      <p:ext uri="{BB962C8B-B14F-4D97-AF65-F5344CB8AC3E}">
        <p14:creationId xmlns:p14="http://schemas.microsoft.com/office/powerpoint/2010/main" val="3363038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0AFA-75AE-794E-94AC-5743AE60992E}"/>
              </a:ext>
            </a:extLst>
          </p:cNvPr>
          <p:cNvSpPr>
            <a:spLocks noGrp="1"/>
          </p:cNvSpPr>
          <p:nvPr>
            <p:ph type="title"/>
          </p:nvPr>
        </p:nvSpPr>
        <p:spPr>
          <a:xfrm>
            <a:off x="838200" y="365125"/>
            <a:ext cx="10515600" cy="1325563"/>
          </a:xfrm>
        </p:spPr>
        <p:txBody>
          <a:bodyPr>
            <a:normAutofit/>
          </a:bodyPr>
          <a:lstStyle/>
          <a:p>
            <a:r>
              <a:rPr lang="en-US" dirty="0"/>
              <a:t>LRU Implementation</a:t>
            </a:r>
          </a:p>
        </p:txBody>
      </p:sp>
      <p:sp>
        <p:nvSpPr>
          <p:cNvPr id="3" name="Content Placeholder 2">
            <a:extLst>
              <a:ext uri="{FF2B5EF4-FFF2-40B4-BE49-F238E27FC236}">
                <a16:creationId xmlns:a16="http://schemas.microsoft.com/office/drawing/2014/main" id="{2C303D4A-8EB4-6C43-A16E-5FC85C79BEFE}"/>
              </a:ext>
            </a:extLst>
          </p:cNvPr>
          <p:cNvSpPr>
            <a:spLocks noGrp="1"/>
          </p:cNvSpPr>
          <p:nvPr>
            <p:ph idx="1"/>
          </p:nvPr>
        </p:nvSpPr>
        <p:spPr>
          <a:xfrm>
            <a:off x="838200" y="1825625"/>
            <a:ext cx="3797807" cy="4351338"/>
          </a:xfrm>
        </p:spPr>
        <p:txBody>
          <a:bodyPr>
            <a:normAutofit/>
          </a:bodyPr>
          <a:lstStyle/>
          <a:p>
            <a:r>
              <a:rPr lang="en-US" sz="1700"/>
              <a:t>LRU Implementations:</a:t>
            </a:r>
          </a:p>
          <a:p>
            <a:pPr lvl="1"/>
            <a:r>
              <a:rPr lang="en-US" sz="1700"/>
              <a:t>Counter: The clock is incremented for every memory reference. Whenever a reference to a page is made, the contents of the clock register are copied to the time-of-use field in the page-table entry for that page </a:t>
            </a:r>
          </a:p>
          <a:p>
            <a:pPr lvl="1"/>
            <a:r>
              <a:rPr lang="en-US" sz="1700"/>
              <a:t>Stack: Implementing LRU replacement is to keep a stack of page numbers. Whenever a page is referenced, it is removed from the stack and put on the top. In this way, the most recently used page is always at the top of the stack and the least recently used page is always at the bottom </a:t>
            </a:r>
          </a:p>
          <a:p>
            <a:endParaRPr lang="en-US" sz="1700"/>
          </a:p>
        </p:txBody>
      </p:sp>
      <p:pic>
        <p:nvPicPr>
          <p:cNvPr id="4" name="Picture 3">
            <a:extLst>
              <a:ext uri="{FF2B5EF4-FFF2-40B4-BE49-F238E27FC236}">
                <a16:creationId xmlns:a16="http://schemas.microsoft.com/office/drawing/2014/main" id="{33FE7DD4-977F-9A40-A245-90AAD4E2EE47}"/>
              </a:ext>
            </a:extLst>
          </p:cNvPr>
          <p:cNvPicPr>
            <a:picLocks noChangeAspect="1"/>
          </p:cNvPicPr>
          <p:nvPr/>
        </p:nvPicPr>
        <p:blipFill rotWithShape="1">
          <a:blip r:embed="rId2"/>
          <a:srcRect r="8460" b="2"/>
          <a:stretch/>
        </p:blipFill>
        <p:spPr>
          <a:xfrm>
            <a:off x="5120640" y="1904281"/>
            <a:ext cx="6233160" cy="4272681"/>
          </a:xfrm>
          <a:prstGeom prst="rect">
            <a:avLst/>
          </a:prstGeom>
        </p:spPr>
      </p:pic>
    </p:spTree>
    <p:extLst>
      <p:ext uri="{BB962C8B-B14F-4D97-AF65-F5344CB8AC3E}">
        <p14:creationId xmlns:p14="http://schemas.microsoft.com/office/powerpoint/2010/main" val="1214808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4CCD-5BF5-7847-ABAD-EE2E44D5A50C}"/>
              </a:ext>
            </a:extLst>
          </p:cNvPr>
          <p:cNvSpPr>
            <a:spLocks noGrp="1"/>
          </p:cNvSpPr>
          <p:nvPr>
            <p:ph type="title"/>
          </p:nvPr>
        </p:nvSpPr>
        <p:spPr/>
        <p:txBody>
          <a:bodyPr/>
          <a:lstStyle/>
          <a:p>
            <a:r>
              <a:rPr lang="en-US" dirty="0"/>
              <a:t>Second Chance Algorithm</a:t>
            </a:r>
          </a:p>
        </p:txBody>
      </p:sp>
      <p:pic>
        <p:nvPicPr>
          <p:cNvPr id="4" name="Content Placeholder 3">
            <a:extLst>
              <a:ext uri="{FF2B5EF4-FFF2-40B4-BE49-F238E27FC236}">
                <a16:creationId xmlns:a16="http://schemas.microsoft.com/office/drawing/2014/main" id="{439C93BD-291C-6A41-9B21-1DEE424807A7}"/>
              </a:ext>
            </a:extLst>
          </p:cNvPr>
          <p:cNvPicPr>
            <a:picLocks noGrp="1" noChangeAspect="1"/>
          </p:cNvPicPr>
          <p:nvPr>
            <p:ph idx="1"/>
          </p:nvPr>
        </p:nvPicPr>
        <p:blipFill>
          <a:blip r:embed="rId2"/>
          <a:stretch>
            <a:fillRect/>
          </a:stretch>
        </p:blipFill>
        <p:spPr>
          <a:xfrm>
            <a:off x="3523311" y="1825625"/>
            <a:ext cx="5145377" cy="4351338"/>
          </a:xfrm>
          <a:prstGeom prst="rect">
            <a:avLst/>
          </a:prstGeom>
        </p:spPr>
      </p:pic>
    </p:spTree>
    <p:extLst>
      <p:ext uri="{BB962C8B-B14F-4D97-AF65-F5344CB8AC3E}">
        <p14:creationId xmlns:p14="http://schemas.microsoft.com/office/powerpoint/2010/main" val="309977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BFA5-EF8B-B042-8496-3126C68BE142}"/>
              </a:ext>
            </a:extLst>
          </p:cNvPr>
          <p:cNvSpPr>
            <a:spLocks noGrp="1"/>
          </p:cNvSpPr>
          <p:nvPr>
            <p:ph type="title"/>
          </p:nvPr>
        </p:nvSpPr>
        <p:spPr/>
        <p:txBody>
          <a:bodyPr/>
          <a:lstStyle/>
          <a:p>
            <a:r>
              <a:rPr lang="en-US" dirty="0"/>
              <a:t>Valid Invalid Bit	</a:t>
            </a:r>
          </a:p>
        </p:txBody>
      </p:sp>
      <p:pic>
        <p:nvPicPr>
          <p:cNvPr id="4" name="Content Placeholder 3">
            <a:extLst>
              <a:ext uri="{FF2B5EF4-FFF2-40B4-BE49-F238E27FC236}">
                <a16:creationId xmlns:a16="http://schemas.microsoft.com/office/drawing/2014/main" id="{C8A4EA83-F79F-524E-860C-60D4970171DA}"/>
              </a:ext>
            </a:extLst>
          </p:cNvPr>
          <p:cNvPicPr>
            <a:picLocks noGrp="1" noChangeAspect="1"/>
          </p:cNvPicPr>
          <p:nvPr>
            <p:ph idx="1"/>
          </p:nvPr>
        </p:nvPicPr>
        <p:blipFill>
          <a:blip r:embed="rId2"/>
          <a:stretch>
            <a:fillRect/>
          </a:stretch>
        </p:blipFill>
        <p:spPr>
          <a:xfrm>
            <a:off x="3529826" y="1825625"/>
            <a:ext cx="5132347" cy="4351338"/>
          </a:xfrm>
          <a:prstGeom prst="rect">
            <a:avLst/>
          </a:prstGeom>
        </p:spPr>
      </p:pic>
    </p:spTree>
    <p:extLst>
      <p:ext uri="{BB962C8B-B14F-4D97-AF65-F5344CB8AC3E}">
        <p14:creationId xmlns:p14="http://schemas.microsoft.com/office/powerpoint/2010/main" val="3254272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BBB9-3D1E-A149-87D1-16D0B5BA2E51}"/>
              </a:ext>
            </a:extLst>
          </p:cNvPr>
          <p:cNvSpPr>
            <a:spLocks noGrp="1"/>
          </p:cNvSpPr>
          <p:nvPr>
            <p:ph type="title"/>
          </p:nvPr>
        </p:nvSpPr>
        <p:spPr/>
        <p:txBody>
          <a:bodyPr/>
          <a:lstStyle/>
          <a:p>
            <a:r>
              <a:rPr lang="en-US" dirty="0"/>
              <a:t>Enhanced Second Chance</a:t>
            </a:r>
          </a:p>
        </p:txBody>
      </p:sp>
      <p:sp>
        <p:nvSpPr>
          <p:cNvPr id="3" name="Content Placeholder 2">
            <a:extLst>
              <a:ext uri="{FF2B5EF4-FFF2-40B4-BE49-F238E27FC236}">
                <a16:creationId xmlns:a16="http://schemas.microsoft.com/office/drawing/2014/main" id="{542DCA85-6FFF-6149-B197-FF98D0F7E5D1}"/>
              </a:ext>
            </a:extLst>
          </p:cNvPr>
          <p:cNvSpPr>
            <a:spLocks noGrp="1"/>
          </p:cNvSpPr>
          <p:nvPr>
            <p:ph idx="1"/>
          </p:nvPr>
        </p:nvSpPr>
        <p:spPr/>
        <p:txBody>
          <a:bodyPr>
            <a:normAutofit/>
          </a:bodyPr>
          <a:lstStyle/>
          <a:p>
            <a:r>
              <a:rPr lang="en-US" sz="2000" dirty="0"/>
              <a:t>We can enhance the second-chance algorithm by considering the reference bit and the modify bit </a:t>
            </a:r>
          </a:p>
          <a:p>
            <a:r>
              <a:rPr lang="en-US" sz="2000" dirty="0"/>
              <a:t>With these two bits, we have the following four possible classes: </a:t>
            </a:r>
          </a:p>
          <a:p>
            <a:pPr lvl="1"/>
            <a:r>
              <a:rPr lang="en-US" sz="2000" dirty="0"/>
              <a:t>(0, 0) neither recently used nor modified—best page to replace </a:t>
            </a:r>
          </a:p>
          <a:p>
            <a:pPr lvl="1"/>
            <a:r>
              <a:rPr lang="en-US" sz="2000" dirty="0"/>
              <a:t>(0, 1) not recently used but modified—not quite as good, because the page will need to be written out before replacement </a:t>
            </a:r>
          </a:p>
          <a:p>
            <a:pPr lvl="1"/>
            <a:r>
              <a:rPr lang="en-US" sz="2000" dirty="0"/>
              <a:t>(1, 0) recently used but clean—probably will be used again soon </a:t>
            </a:r>
          </a:p>
          <a:p>
            <a:pPr lvl="1"/>
            <a:r>
              <a:rPr lang="en-US" sz="2000" dirty="0"/>
              <a:t>(1, 1) recently used and modified — probably will be used again soon, and the page will be need to be written out to disk before it can be replaced </a:t>
            </a:r>
          </a:p>
          <a:p>
            <a:endParaRPr lang="en-US" dirty="0"/>
          </a:p>
        </p:txBody>
      </p:sp>
    </p:spTree>
    <p:extLst>
      <p:ext uri="{BB962C8B-B14F-4D97-AF65-F5344CB8AC3E}">
        <p14:creationId xmlns:p14="http://schemas.microsoft.com/office/powerpoint/2010/main" val="1131330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9B6F-229B-F347-A336-DF0A158A866E}"/>
              </a:ext>
            </a:extLst>
          </p:cNvPr>
          <p:cNvSpPr>
            <a:spLocks noGrp="1"/>
          </p:cNvSpPr>
          <p:nvPr>
            <p:ph type="title"/>
          </p:nvPr>
        </p:nvSpPr>
        <p:spPr/>
        <p:txBody>
          <a:bodyPr/>
          <a:lstStyle/>
          <a:p>
            <a:r>
              <a:rPr lang="en-US" dirty="0"/>
              <a:t>Counting based Page Replacement</a:t>
            </a:r>
          </a:p>
        </p:txBody>
      </p:sp>
      <p:sp>
        <p:nvSpPr>
          <p:cNvPr id="3" name="Content Placeholder 2">
            <a:extLst>
              <a:ext uri="{FF2B5EF4-FFF2-40B4-BE49-F238E27FC236}">
                <a16:creationId xmlns:a16="http://schemas.microsoft.com/office/drawing/2014/main" id="{D0E2EF3D-E7D6-8042-B270-73E0E5C76CDB}"/>
              </a:ext>
            </a:extLst>
          </p:cNvPr>
          <p:cNvSpPr>
            <a:spLocks noGrp="1"/>
          </p:cNvSpPr>
          <p:nvPr>
            <p:ph idx="1"/>
          </p:nvPr>
        </p:nvSpPr>
        <p:spPr/>
        <p:txBody>
          <a:bodyPr/>
          <a:lstStyle/>
          <a:p>
            <a:r>
              <a:rPr lang="en-US" b="1" dirty="0"/>
              <a:t>Least frequently used (LFU) </a:t>
            </a:r>
            <a:r>
              <a:rPr lang="en-US" dirty="0"/>
              <a:t>page-replacement algorithm requires that the page with the smallest count be replaced. The reason for this selection is that an actively used page should have a large reference count. </a:t>
            </a:r>
          </a:p>
          <a:p>
            <a:r>
              <a:rPr lang="en-US" dirty="0"/>
              <a:t>The </a:t>
            </a:r>
            <a:r>
              <a:rPr lang="en-US" b="1" dirty="0"/>
              <a:t>most frequently used (MFU) </a:t>
            </a:r>
            <a:r>
              <a:rPr lang="en-US" dirty="0"/>
              <a:t>page-replacement algorithm is based on the argument that the page with the smallest count was probably just brought in and has yet to be used. </a:t>
            </a:r>
          </a:p>
          <a:p>
            <a:endParaRPr lang="en-US" dirty="0"/>
          </a:p>
          <a:p>
            <a:endParaRPr lang="en-US" dirty="0"/>
          </a:p>
        </p:txBody>
      </p:sp>
    </p:spTree>
    <p:extLst>
      <p:ext uri="{BB962C8B-B14F-4D97-AF65-F5344CB8AC3E}">
        <p14:creationId xmlns:p14="http://schemas.microsoft.com/office/powerpoint/2010/main" val="373878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3B84-D496-DD42-8D2A-EFF2D0CBE3F5}"/>
              </a:ext>
            </a:extLst>
          </p:cNvPr>
          <p:cNvSpPr>
            <a:spLocks noGrp="1"/>
          </p:cNvSpPr>
          <p:nvPr>
            <p:ph type="title"/>
          </p:nvPr>
        </p:nvSpPr>
        <p:spPr/>
        <p:txBody>
          <a:bodyPr/>
          <a:lstStyle/>
          <a:p>
            <a:r>
              <a:rPr lang="en-US" dirty="0"/>
              <a:t>Page-Buffering Algorithms </a:t>
            </a:r>
          </a:p>
        </p:txBody>
      </p:sp>
      <p:sp>
        <p:nvSpPr>
          <p:cNvPr id="3" name="Content Placeholder 2">
            <a:extLst>
              <a:ext uri="{FF2B5EF4-FFF2-40B4-BE49-F238E27FC236}">
                <a16:creationId xmlns:a16="http://schemas.microsoft.com/office/drawing/2014/main" id="{48BCA459-2FDE-6B4F-BB4D-56684F0DB547}"/>
              </a:ext>
            </a:extLst>
          </p:cNvPr>
          <p:cNvSpPr>
            <a:spLocks noGrp="1"/>
          </p:cNvSpPr>
          <p:nvPr>
            <p:ph idx="1"/>
          </p:nvPr>
        </p:nvSpPr>
        <p:spPr/>
        <p:txBody>
          <a:bodyPr>
            <a:normAutofit fontScale="85000" lnSpcReduction="20000"/>
          </a:bodyPr>
          <a:lstStyle/>
          <a:p>
            <a:r>
              <a:rPr lang="en-US" dirty="0"/>
              <a:t>Systems commonly keep a pool of free frames. </a:t>
            </a:r>
          </a:p>
          <a:p>
            <a:r>
              <a:rPr lang="en-US" dirty="0"/>
              <a:t>When a page fault occurs, a victim frame is chosen as before. </a:t>
            </a:r>
          </a:p>
          <a:p>
            <a:r>
              <a:rPr lang="en-US" dirty="0"/>
              <a:t>The desired page is read into a free frame from the pool before the victim is written out.</a:t>
            </a:r>
          </a:p>
          <a:p>
            <a:r>
              <a:rPr lang="en-US" dirty="0"/>
              <a:t>This procedure allows the process to restart as soon as possible, without waiting for the victim page to be written out. </a:t>
            </a:r>
          </a:p>
          <a:p>
            <a:r>
              <a:rPr lang="en-US" dirty="0"/>
              <a:t>When the victim is later written out, its frame is added to the free-frame pool. </a:t>
            </a:r>
          </a:p>
          <a:p>
            <a:r>
              <a:rPr lang="en-US" dirty="0"/>
              <a:t>An expansion of this idea is to maintain a list of modified pages. Whenever the paging device is idle, a modified page is selected and is written to the disk. Its modify bit is then reset. </a:t>
            </a:r>
          </a:p>
          <a:p>
            <a:r>
              <a:rPr lang="en-US" dirty="0"/>
              <a:t>Some applications don’t use OS Page replacements and have their own paging methods</a:t>
            </a:r>
          </a:p>
          <a:p>
            <a:endParaRPr lang="en-US" dirty="0"/>
          </a:p>
          <a:p>
            <a:endParaRPr lang="en-US" dirty="0"/>
          </a:p>
          <a:p>
            <a:endParaRPr lang="en-US" dirty="0"/>
          </a:p>
        </p:txBody>
      </p:sp>
    </p:spTree>
    <p:extLst>
      <p:ext uri="{BB962C8B-B14F-4D97-AF65-F5344CB8AC3E}">
        <p14:creationId xmlns:p14="http://schemas.microsoft.com/office/powerpoint/2010/main" val="780142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147E-6B38-CB4E-A9CF-AFDCD24CAF12}"/>
              </a:ext>
            </a:extLst>
          </p:cNvPr>
          <p:cNvSpPr>
            <a:spLocks noGrp="1"/>
          </p:cNvSpPr>
          <p:nvPr>
            <p:ph type="title"/>
          </p:nvPr>
        </p:nvSpPr>
        <p:spPr/>
        <p:txBody>
          <a:bodyPr/>
          <a:lstStyle/>
          <a:p>
            <a:r>
              <a:rPr lang="en-US" dirty="0"/>
              <a:t>Frame Allocation</a:t>
            </a:r>
          </a:p>
        </p:txBody>
      </p:sp>
      <p:sp>
        <p:nvSpPr>
          <p:cNvPr id="3" name="Content Placeholder 2">
            <a:extLst>
              <a:ext uri="{FF2B5EF4-FFF2-40B4-BE49-F238E27FC236}">
                <a16:creationId xmlns:a16="http://schemas.microsoft.com/office/drawing/2014/main" id="{08E83DA9-EE29-C94B-9825-DC536718FC85}"/>
              </a:ext>
            </a:extLst>
          </p:cNvPr>
          <p:cNvSpPr>
            <a:spLocks noGrp="1"/>
          </p:cNvSpPr>
          <p:nvPr>
            <p:ph idx="1"/>
          </p:nvPr>
        </p:nvSpPr>
        <p:spPr/>
        <p:txBody>
          <a:bodyPr/>
          <a:lstStyle/>
          <a:p>
            <a:r>
              <a:rPr lang="en-US" dirty="0"/>
              <a:t>Minimum number of frames</a:t>
            </a:r>
          </a:p>
          <a:p>
            <a:r>
              <a:rPr lang="en-US" dirty="0"/>
              <a:t>Equal Allocation</a:t>
            </a:r>
          </a:p>
          <a:p>
            <a:r>
              <a:rPr lang="en-US" dirty="0"/>
              <a:t>Proportional Allocation</a:t>
            </a:r>
          </a:p>
          <a:p>
            <a:endParaRPr lang="en-US" dirty="0"/>
          </a:p>
          <a:p>
            <a:endParaRPr lang="en-US" dirty="0"/>
          </a:p>
        </p:txBody>
      </p:sp>
    </p:spTree>
    <p:extLst>
      <p:ext uri="{BB962C8B-B14F-4D97-AF65-F5344CB8AC3E}">
        <p14:creationId xmlns:p14="http://schemas.microsoft.com/office/powerpoint/2010/main" val="1771290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65B8-DEEB-9E46-9A46-660912C0B8D6}"/>
              </a:ext>
            </a:extLst>
          </p:cNvPr>
          <p:cNvSpPr>
            <a:spLocks noGrp="1"/>
          </p:cNvSpPr>
          <p:nvPr>
            <p:ph type="title"/>
          </p:nvPr>
        </p:nvSpPr>
        <p:spPr/>
        <p:txBody>
          <a:bodyPr/>
          <a:lstStyle/>
          <a:p>
            <a:r>
              <a:rPr lang="en-US" dirty="0"/>
              <a:t>Global Vs. Local Allocation</a:t>
            </a:r>
          </a:p>
        </p:txBody>
      </p:sp>
      <p:sp>
        <p:nvSpPr>
          <p:cNvPr id="3" name="Content Placeholder 2">
            <a:extLst>
              <a:ext uri="{FF2B5EF4-FFF2-40B4-BE49-F238E27FC236}">
                <a16:creationId xmlns:a16="http://schemas.microsoft.com/office/drawing/2014/main" id="{9295994D-078A-3249-B42B-8F78F21DAC0B}"/>
              </a:ext>
            </a:extLst>
          </p:cNvPr>
          <p:cNvSpPr>
            <a:spLocks noGrp="1"/>
          </p:cNvSpPr>
          <p:nvPr>
            <p:ph idx="1"/>
          </p:nvPr>
        </p:nvSpPr>
        <p:spPr/>
        <p:txBody>
          <a:bodyPr>
            <a:normAutofit fontScale="92500" lnSpcReduction="20000"/>
          </a:bodyPr>
          <a:lstStyle/>
          <a:p>
            <a:r>
              <a:rPr lang="en-US" dirty="0"/>
              <a:t>Global replacement allows a process to select a replacement frame from the set of all frames, even if that frame is currently allocated to some other process </a:t>
            </a:r>
          </a:p>
          <a:p>
            <a:r>
              <a:rPr lang="en-US" dirty="0"/>
              <a:t>Local replacement requires that each process select from only its own set of allocated frames </a:t>
            </a:r>
          </a:p>
          <a:p>
            <a:r>
              <a:rPr lang="en-US" dirty="0"/>
              <a:t>Global approach allows a high-priority process to increase its frame allocation at the expense of a low-priority process. </a:t>
            </a:r>
          </a:p>
          <a:p>
            <a:r>
              <a:rPr lang="en-US" dirty="0"/>
              <a:t>One problem with a global replacement algorithm is that a process cannot control its own page-fault rate. The set of pages in memory for a process depends not only on the paging behavior of that process but also on the paging behavior of other processes. </a:t>
            </a:r>
          </a:p>
          <a:p>
            <a:r>
              <a:rPr lang="en-US" dirty="0"/>
              <a:t>Global replacement generally results in greater system throughput and is therefore the more commonly used method. </a:t>
            </a:r>
          </a:p>
          <a:p>
            <a:endParaRPr lang="en-US" dirty="0"/>
          </a:p>
        </p:txBody>
      </p:sp>
    </p:spTree>
    <p:extLst>
      <p:ext uri="{BB962C8B-B14F-4D97-AF65-F5344CB8AC3E}">
        <p14:creationId xmlns:p14="http://schemas.microsoft.com/office/powerpoint/2010/main" val="4221522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6E48-B941-3846-8A3E-BCCF64002867}"/>
              </a:ext>
            </a:extLst>
          </p:cNvPr>
          <p:cNvSpPr>
            <a:spLocks noGrp="1"/>
          </p:cNvSpPr>
          <p:nvPr>
            <p:ph type="title"/>
          </p:nvPr>
        </p:nvSpPr>
        <p:spPr/>
        <p:txBody>
          <a:bodyPr/>
          <a:lstStyle/>
          <a:p>
            <a:r>
              <a:rPr lang="en-US" dirty="0"/>
              <a:t>Non-Uniform Memory Access </a:t>
            </a:r>
            <a:endParaRPr lang="en-US" b="1" dirty="0"/>
          </a:p>
        </p:txBody>
      </p:sp>
      <p:sp>
        <p:nvSpPr>
          <p:cNvPr id="3" name="Content Placeholder 2">
            <a:extLst>
              <a:ext uri="{FF2B5EF4-FFF2-40B4-BE49-F238E27FC236}">
                <a16:creationId xmlns:a16="http://schemas.microsoft.com/office/drawing/2014/main" id="{D59CAD05-ACAE-944E-9E53-E42DF13DFC76}"/>
              </a:ext>
            </a:extLst>
          </p:cNvPr>
          <p:cNvSpPr>
            <a:spLocks noGrp="1"/>
          </p:cNvSpPr>
          <p:nvPr>
            <p:ph idx="1"/>
          </p:nvPr>
        </p:nvSpPr>
        <p:spPr/>
        <p:txBody>
          <a:bodyPr/>
          <a:lstStyle/>
          <a:p>
            <a:r>
              <a:rPr lang="en-US" dirty="0"/>
              <a:t>Systems in which memory access times vary significantly are known collectively as </a:t>
            </a:r>
            <a:r>
              <a:rPr lang="en-US" b="1" dirty="0"/>
              <a:t>non-uniform memory access (NUMA)</a:t>
            </a:r>
          </a:p>
          <a:p>
            <a:r>
              <a:rPr lang="en-US" dirty="0"/>
              <a:t>The goal of these changes is to have memory frames allocated “as close as possible” to the CPU on which the process is running. </a:t>
            </a:r>
          </a:p>
          <a:p>
            <a:r>
              <a:rPr lang="en-US" dirty="0"/>
              <a:t>The algorithmic changes consist of having the scheduler track the last CPU on which each process ran. If the scheduler tries to schedule each process onto its previous CPU, and the memory-management system tries to allocate frames for the process close to the CPU on which it is being scheduled, then improved cache hits and decreased memory access times will result. </a:t>
            </a:r>
          </a:p>
          <a:p>
            <a:endParaRPr lang="en-US" dirty="0"/>
          </a:p>
          <a:p>
            <a:endParaRPr lang="en-US" dirty="0"/>
          </a:p>
        </p:txBody>
      </p:sp>
    </p:spTree>
    <p:extLst>
      <p:ext uri="{BB962C8B-B14F-4D97-AF65-F5344CB8AC3E}">
        <p14:creationId xmlns:p14="http://schemas.microsoft.com/office/powerpoint/2010/main" val="1664567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4B3B-BFD3-B347-9EBC-96308EDF2531}"/>
              </a:ext>
            </a:extLst>
          </p:cNvPr>
          <p:cNvSpPr>
            <a:spLocks noGrp="1"/>
          </p:cNvSpPr>
          <p:nvPr>
            <p:ph type="title"/>
          </p:nvPr>
        </p:nvSpPr>
        <p:spPr/>
        <p:txBody>
          <a:bodyPr/>
          <a:lstStyle/>
          <a:p>
            <a:r>
              <a:rPr lang="en-US" dirty="0"/>
              <a:t>Thrashing</a:t>
            </a:r>
          </a:p>
        </p:txBody>
      </p:sp>
      <p:sp>
        <p:nvSpPr>
          <p:cNvPr id="3" name="Content Placeholder 2">
            <a:extLst>
              <a:ext uri="{FF2B5EF4-FFF2-40B4-BE49-F238E27FC236}">
                <a16:creationId xmlns:a16="http://schemas.microsoft.com/office/drawing/2014/main" id="{2E00B892-2651-8443-8556-84EFC31ACA3B}"/>
              </a:ext>
            </a:extLst>
          </p:cNvPr>
          <p:cNvSpPr>
            <a:spLocks noGrp="1"/>
          </p:cNvSpPr>
          <p:nvPr>
            <p:ph idx="1"/>
          </p:nvPr>
        </p:nvSpPr>
        <p:spPr/>
        <p:txBody>
          <a:bodyPr>
            <a:normAutofit fontScale="70000" lnSpcReduction="20000"/>
          </a:bodyPr>
          <a:lstStyle/>
          <a:p>
            <a:r>
              <a:rPr lang="en-US" dirty="0"/>
              <a:t>If CPU utilization is too low, we increase the degree of multiprogramming by introducing a new process to the system. </a:t>
            </a:r>
          </a:p>
          <a:p>
            <a:r>
              <a:rPr lang="en-US" dirty="0"/>
              <a:t>Now suppose that a process enters a new phase in its execution and needs more frames. It starts faulting and taking frames away from other processes. </a:t>
            </a:r>
          </a:p>
          <a:p>
            <a:r>
              <a:rPr lang="en-US" dirty="0"/>
              <a:t>These processes need those pages, however, and so they also fault, taking frames from other processes. </a:t>
            </a:r>
          </a:p>
          <a:p>
            <a:r>
              <a:rPr lang="en-US" dirty="0"/>
              <a:t>These faulting processes must use the paging device to swap pages in and out </a:t>
            </a:r>
          </a:p>
          <a:p>
            <a:r>
              <a:rPr lang="en-US" dirty="0"/>
              <a:t>As they queue up for the paging device, the ready queue empties. </a:t>
            </a:r>
          </a:p>
          <a:p>
            <a:r>
              <a:rPr lang="en-US" dirty="0"/>
              <a:t>As processes wait for the paging device, CPU utilization decreases. </a:t>
            </a:r>
          </a:p>
          <a:p>
            <a:r>
              <a:rPr lang="en-US" dirty="0"/>
              <a:t>The CPU scheduler sees the decreasing CPU utilization and </a:t>
            </a:r>
            <a:r>
              <a:rPr lang="en-US" b="1" i="1" dirty="0"/>
              <a:t>increases </a:t>
            </a:r>
            <a:r>
              <a:rPr lang="en-US" dirty="0"/>
              <a:t>the degree of multiprogramming as a result. </a:t>
            </a:r>
          </a:p>
          <a:p>
            <a:r>
              <a:rPr lang="en-US" dirty="0"/>
              <a:t>The new process tries to get started by taking frames from running processes, causing more page faults and a longer queue for the paging device </a:t>
            </a:r>
          </a:p>
          <a:p>
            <a:r>
              <a:rPr lang="en-US" dirty="0"/>
              <a:t>Thrashing has occurred, and system throughput plunges. </a:t>
            </a:r>
          </a:p>
          <a:p>
            <a:endParaRPr lang="en-US" dirty="0"/>
          </a:p>
        </p:txBody>
      </p:sp>
    </p:spTree>
    <p:extLst>
      <p:ext uri="{BB962C8B-B14F-4D97-AF65-F5344CB8AC3E}">
        <p14:creationId xmlns:p14="http://schemas.microsoft.com/office/powerpoint/2010/main" val="4120372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E25CA6-BA9F-0746-A39B-5322F0444C6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Working Set Model </a:t>
            </a:r>
          </a:p>
        </p:txBody>
      </p:sp>
      <p:pic>
        <p:nvPicPr>
          <p:cNvPr id="4" name="Picture 3">
            <a:extLst>
              <a:ext uri="{FF2B5EF4-FFF2-40B4-BE49-F238E27FC236}">
                <a16:creationId xmlns:a16="http://schemas.microsoft.com/office/drawing/2014/main" id="{1606495F-DAA3-8A40-A0EC-92E706267CEB}"/>
              </a:ext>
            </a:extLst>
          </p:cNvPr>
          <p:cNvPicPr>
            <a:picLocks noChangeAspect="1"/>
          </p:cNvPicPr>
          <p:nvPr/>
        </p:nvPicPr>
        <p:blipFill>
          <a:blip r:embed="rId2"/>
          <a:stretch>
            <a:fillRect/>
          </a:stretch>
        </p:blipFill>
        <p:spPr>
          <a:xfrm>
            <a:off x="4038600" y="2014259"/>
            <a:ext cx="7188199" cy="1689226"/>
          </a:xfrm>
          <a:prstGeom prst="rect">
            <a:avLst/>
          </a:prstGeom>
        </p:spPr>
      </p:pic>
      <p:sp>
        <p:nvSpPr>
          <p:cNvPr id="3" name="Content Placeholder 2">
            <a:extLst>
              <a:ext uri="{FF2B5EF4-FFF2-40B4-BE49-F238E27FC236}">
                <a16:creationId xmlns:a16="http://schemas.microsoft.com/office/drawing/2014/main" id="{D81425A6-1625-1344-9A45-78582E7D92F3}"/>
              </a:ext>
            </a:extLst>
          </p:cNvPr>
          <p:cNvSpPr>
            <a:spLocks noGrp="1"/>
          </p:cNvSpPr>
          <p:nvPr>
            <p:ph idx="1"/>
          </p:nvPr>
        </p:nvSpPr>
        <p:spPr>
          <a:xfrm>
            <a:off x="4038600" y="4884873"/>
            <a:ext cx="7188199" cy="1292090"/>
          </a:xfrm>
        </p:spPr>
        <p:txBody>
          <a:bodyPr>
            <a:normAutofit/>
          </a:bodyPr>
          <a:lstStyle/>
          <a:p>
            <a:r>
              <a:rPr lang="en-US" sz="1300"/>
              <a:t>the </a:t>
            </a:r>
            <a:r>
              <a:rPr lang="en-US" sz="1300" b="1"/>
              <a:t>working-set model </a:t>
            </a:r>
            <a:r>
              <a:rPr lang="en-US" sz="1300"/>
              <a:t>is based on the assumption of locality. This model uses a parameter, Delta, to define the </a:t>
            </a:r>
            <a:r>
              <a:rPr lang="en-US" sz="1300" b="1"/>
              <a:t>working-set window</a:t>
            </a:r>
            <a:r>
              <a:rPr lang="en-US" sz="1300"/>
              <a:t>. </a:t>
            </a:r>
          </a:p>
          <a:p>
            <a:r>
              <a:rPr lang="en-US" sz="1300"/>
              <a:t>The set of pages in the most recent Delta page references is the </a:t>
            </a:r>
            <a:r>
              <a:rPr lang="en-US" sz="1300" b="1"/>
              <a:t>working set </a:t>
            </a:r>
          </a:p>
          <a:p>
            <a:r>
              <a:rPr lang="en-US" sz="1300"/>
              <a:t>The accuracy of the working set depends on the selection of 􏰉. If 􏰉 is too small, it will not encompass the entire locality; if 􏰉 is too large, it may overlap several localities. </a:t>
            </a:r>
          </a:p>
          <a:p>
            <a:pPr lvl="1"/>
            <a:endParaRPr lang="en-US" sz="1300"/>
          </a:p>
          <a:p>
            <a:endParaRPr lang="en-US" sz="1300"/>
          </a:p>
          <a:p>
            <a:endParaRPr lang="en-US" sz="1300"/>
          </a:p>
        </p:txBody>
      </p:sp>
    </p:spTree>
    <p:extLst>
      <p:ext uri="{BB962C8B-B14F-4D97-AF65-F5344CB8AC3E}">
        <p14:creationId xmlns:p14="http://schemas.microsoft.com/office/powerpoint/2010/main" val="3946681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126F-5951-2947-BC88-2F2088DEEFC0}"/>
              </a:ext>
            </a:extLst>
          </p:cNvPr>
          <p:cNvSpPr>
            <a:spLocks noGrp="1"/>
          </p:cNvSpPr>
          <p:nvPr>
            <p:ph type="title"/>
          </p:nvPr>
        </p:nvSpPr>
        <p:spPr/>
        <p:txBody>
          <a:bodyPr/>
          <a:lstStyle/>
          <a:p>
            <a:r>
              <a:rPr lang="en-US" dirty="0"/>
              <a:t>Page Fault Frequency</a:t>
            </a:r>
          </a:p>
        </p:txBody>
      </p:sp>
      <p:sp>
        <p:nvSpPr>
          <p:cNvPr id="3" name="Content Placeholder 2">
            <a:extLst>
              <a:ext uri="{FF2B5EF4-FFF2-40B4-BE49-F238E27FC236}">
                <a16:creationId xmlns:a16="http://schemas.microsoft.com/office/drawing/2014/main" id="{20D992A5-93E4-D84E-A9DE-F1DA1CEBD589}"/>
              </a:ext>
            </a:extLst>
          </p:cNvPr>
          <p:cNvSpPr>
            <a:spLocks noGrp="1"/>
          </p:cNvSpPr>
          <p:nvPr>
            <p:ph idx="1"/>
          </p:nvPr>
        </p:nvSpPr>
        <p:spPr/>
        <p:txBody>
          <a:bodyPr>
            <a:normAutofit fontScale="85000" lnSpcReduction="20000"/>
          </a:bodyPr>
          <a:lstStyle/>
          <a:p>
            <a:r>
              <a:rPr lang="en-US" dirty="0"/>
              <a:t>A strategy that uses the </a:t>
            </a:r>
            <a:r>
              <a:rPr lang="en-US" b="1" dirty="0"/>
              <a:t>page-fault frequency (PFF) </a:t>
            </a:r>
            <a:r>
              <a:rPr lang="en-US" dirty="0"/>
              <a:t>takes a more direct approach. </a:t>
            </a:r>
          </a:p>
          <a:p>
            <a:r>
              <a:rPr lang="en-US" dirty="0"/>
              <a:t>Thrashing has a high page-fault rate. Thus, we want to control the page-fault rate. </a:t>
            </a:r>
          </a:p>
          <a:p>
            <a:r>
              <a:rPr lang="en-US" dirty="0"/>
              <a:t>When it is too high, we know that the process needs more frames. Conversely, if the page-fault rate is too low, then the process may have too many frames. </a:t>
            </a:r>
          </a:p>
          <a:p>
            <a:r>
              <a:rPr lang="en-US" dirty="0"/>
              <a:t>We can establish upper and lower bounds on the desired page-fault rate </a:t>
            </a:r>
          </a:p>
          <a:p>
            <a:r>
              <a:rPr lang="en-US" dirty="0"/>
              <a:t>If the actual page-fault rate exceeds the upper limit, we allocate the process another frame </a:t>
            </a:r>
          </a:p>
          <a:p>
            <a:r>
              <a:rPr lang="en-US" dirty="0"/>
              <a:t>If the page-fault rate falls below the lower limit, we remove a frame from the process. </a:t>
            </a:r>
          </a:p>
          <a:p>
            <a:r>
              <a:rPr lang="en-US" dirty="0"/>
              <a:t>If the page-fault rate increases and no free frames are available, we must select some process and swap it out to backing store. </a:t>
            </a:r>
          </a:p>
          <a:p>
            <a:r>
              <a:rPr lang="en-US" dirty="0"/>
              <a:t>The freed frames are then distributed to processes with high page-fault rates. </a:t>
            </a:r>
          </a:p>
          <a:p>
            <a:endParaRPr lang="en-US" dirty="0"/>
          </a:p>
          <a:p>
            <a:endParaRPr lang="en-US" dirty="0"/>
          </a:p>
        </p:txBody>
      </p:sp>
    </p:spTree>
    <p:extLst>
      <p:ext uri="{BB962C8B-B14F-4D97-AF65-F5344CB8AC3E}">
        <p14:creationId xmlns:p14="http://schemas.microsoft.com/office/powerpoint/2010/main" val="491604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54B8-B192-4042-9098-333A02F0D209}"/>
              </a:ext>
            </a:extLst>
          </p:cNvPr>
          <p:cNvSpPr>
            <a:spLocks noGrp="1"/>
          </p:cNvSpPr>
          <p:nvPr>
            <p:ph type="title"/>
          </p:nvPr>
        </p:nvSpPr>
        <p:spPr/>
        <p:txBody>
          <a:bodyPr/>
          <a:lstStyle/>
          <a:p>
            <a:r>
              <a:rPr lang="en-US" dirty="0"/>
              <a:t>Shared code in paging environment</a:t>
            </a:r>
          </a:p>
        </p:txBody>
      </p:sp>
      <p:pic>
        <p:nvPicPr>
          <p:cNvPr id="4" name="Content Placeholder 3">
            <a:extLst>
              <a:ext uri="{FF2B5EF4-FFF2-40B4-BE49-F238E27FC236}">
                <a16:creationId xmlns:a16="http://schemas.microsoft.com/office/drawing/2014/main" id="{BF8163B5-7EC3-5D40-B6A1-4AA3EC26A8D1}"/>
              </a:ext>
            </a:extLst>
          </p:cNvPr>
          <p:cNvPicPr>
            <a:picLocks noGrp="1" noChangeAspect="1"/>
          </p:cNvPicPr>
          <p:nvPr>
            <p:ph idx="1"/>
          </p:nvPr>
        </p:nvPicPr>
        <p:blipFill>
          <a:blip r:embed="rId2"/>
          <a:stretch>
            <a:fillRect/>
          </a:stretch>
        </p:blipFill>
        <p:spPr>
          <a:xfrm>
            <a:off x="3828682" y="1825625"/>
            <a:ext cx="4534636" cy="4351338"/>
          </a:xfrm>
          <a:prstGeom prst="rect">
            <a:avLst/>
          </a:prstGeom>
        </p:spPr>
      </p:pic>
    </p:spTree>
    <p:extLst>
      <p:ext uri="{BB962C8B-B14F-4D97-AF65-F5344CB8AC3E}">
        <p14:creationId xmlns:p14="http://schemas.microsoft.com/office/powerpoint/2010/main" val="835971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C56-CE57-3A48-BF52-BD6DC536D680}"/>
              </a:ext>
            </a:extLst>
          </p:cNvPr>
          <p:cNvSpPr>
            <a:spLocks noGrp="1"/>
          </p:cNvSpPr>
          <p:nvPr>
            <p:ph type="title"/>
          </p:nvPr>
        </p:nvSpPr>
        <p:spPr>
          <a:xfrm>
            <a:off x="648929" y="629266"/>
            <a:ext cx="5127031" cy="1676603"/>
          </a:xfrm>
        </p:spPr>
        <p:txBody>
          <a:bodyPr>
            <a:normAutofit/>
          </a:bodyPr>
          <a:lstStyle/>
          <a:p>
            <a:r>
              <a:rPr lang="en-US" dirty="0"/>
              <a:t>Hierarchical Paging</a:t>
            </a:r>
          </a:p>
        </p:txBody>
      </p:sp>
      <p:sp>
        <p:nvSpPr>
          <p:cNvPr id="3" name="Content Placeholder 2">
            <a:extLst>
              <a:ext uri="{FF2B5EF4-FFF2-40B4-BE49-F238E27FC236}">
                <a16:creationId xmlns:a16="http://schemas.microsoft.com/office/drawing/2014/main" id="{5FE736A0-1301-4A4F-B9B5-32A6AA0C55CC}"/>
              </a:ext>
            </a:extLst>
          </p:cNvPr>
          <p:cNvSpPr>
            <a:spLocks noGrp="1"/>
          </p:cNvSpPr>
          <p:nvPr>
            <p:ph idx="1"/>
          </p:nvPr>
        </p:nvSpPr>
        <p:spPr>
          <a:xfrm>
            <a:off x="648930" y="2438400"/>
            <a:ext cx="5127029" cy="3785419"/>
          </a:xfrm>
        </p:spPr>
        <p:txBody>
          <a:bodyPr>
            <a:normAutofit/>
          </a:bodyPr>
          <a:lstStyle/>
          <a:p>
            <a:r>
              <a:rPr lang="en-US" sz="2600"/>
              <a:t>Consider a system with a 32-bit logical address space. </a:t>
            </a:r>
          </a:p>
          <a:p>
            <a:r>
              <a:rPr lang="en-US" sz="2600"/>
              <a:t>Page Size = 4 </a:t>
            </a:r>
            <a:r>
              <a:rPr lang="en-US" sz="2600" err="1"/>
              <a:t>Kb</a:t>
            </a:r>
            <a:r>
              <a:rPr lang="en-US" sz="2600"/>
              <a:t> (2^12).</a:t>
            </a:r>
          </a:p>
          <a:p>
            <a:r>
              <a:rPr lang="en-US" sz="2600"/>
              <a:t>Page table may consist of up to 1 million entries (2^32/2^12) </a:t>
            </a:r>
          </a:p>
          <a:p>
            <a:r>
              <a:rPr lang="en-US" sz="2600"/>
              <a:t>Assuming that each entry consists of 4 bytes, each process may need up to 4 MB of physical address space.</a:t>
            </a:r>
          </a:p>
          <a:p>
            <a:endParaRPr lang="en-US" sz="2600"/>
          </a:p>
          <a:p>
            <a:endParaRPr lang="en-US" sz="2600"/>
          </a:p>
          <a:p>
            <a:endParaRPr lang="en-US" sz="2600"/>
          </a:p>
          <a:p>
            <a:endParaRPr lang="en-US" sz="2600"/>
          </a:p>
        </p:txBody>
      </p:sp>
      <p:pic>
        <p:nvPicPr>
          <p:cNvPr id="4" name="Picture 3">
            <a:extLst>
              <a:ext uri="{FF2B5EF4-FFF2-40B4-BE49-F238E27FC236}">
                <a16:creationId xmlns:a16="http://schemas.microsoft.com/office/drawing/2014/main" id="{85FD78A3-E968-DA46-A072-B9411378567A}"/>
              </a:ext>
            </a:extLst>
          </p:cNvPr>
          <p:cNvPicPr>
            <a:picLocks noChangeAspect="1"/>
          </p:cNvPicPr>
          <p:nvPr/>
        </p:nvPicPr>
        <p:blipFill rotWithShape="1">
          <a:blip r:embed="rId2"/>
          <a:srcRect l="3816" r="4875"/>
          <a:stretch/>
        </p:blipFill>
        <p:spPr>
          <a:xfrm>
            <a:off x="6090613" y="640082"/>
            <a:ext cx="5461724" cy="5577837"/>
          </a:xfrm>
          <a:prstGeom prst="rect">
            <a:avLst/>
          </a:prstGeom>
          <a:effectLst/>
        </p:spPr>
      </p:pic>
    </p:spTree>
    <p:extLst>
      <p:ext uri="{BB962C8B-B14F-4D97-AF65-F5344CB8AC3E}">
        <p14:creationId xmlns:p14="http://schemas.microsoft.com/office/powerpoint/2010/main" val="248389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45E0-7861-8A44-83FF-A7A3A3E71C66}"/>
              </a:ext>
            </a:extLst>
          </p:cNvPr>
          <p:cNvSpPr>
            <a:spLocks noGrp="1"/>
          </p:cNvSpPr>
          <p:nvPr>
            <p:ph type="title"/>
          </p:nvPr>
        </p:nvSpPr>
        <p:spPr>
          <a:xfrm>
            <a:off x="648929" y="629266"/>
            <a:ext cx="5127031" cy="1676603"/>
          </a:xfrm>
        </p:spPr>
        <p:txBody>
          <a:bodyPr>
            <a:normAutofit/>
          </a:bodyPr>
          <a:lstStyle/>
          <a:p>
            <a:r>
              <a:rPr lang="en-US" dirty="0"/>
              <a:t>Virtual Memory</a:t>
            </a:r>
          </a:p>
        </p:txBody>
      </p:sp>
      <p:sp>
        <p:nvSpPr>
          <p:cNvPr id="3" name="Content Placeholder 2">
            <a:extLst>
              <a:ext uri="{FF2B5EF4-FFF2-40B4-BE49-F238E27FC236}">
                <a16:creationId xmlns:a16="http://schemas.microsoft.com/office/drawing/2014/main" id="{A94F49DA-CCD8-C94C-82BB-1272CD2E0483}"/>
              </a:ext>
            </a:extLst>
          </p:cNvPr>
          <p:cNvSpPr>
            <a:spLocks noGrp="1"/>
          </p:cNvSpPr>
          <p:nvPr>
            <p:ph idx="1"/>
          </p:nvPr>
        </p:nvSpPr>
        <p:spPr>
          <a:xfrm>
            <a:off x="648930" y="2438400"/>
            <a:ext cx="5127029" cy="3785419"/>
          </a:xfrm>
        </p:spPr>
        <p:txBody>
          <a:bodyPr>
            <a:normAutofit/>
          </a:bodyPr>
          <a:lstStyle/>
          <a:p>
            <a:r>
              <a:rPr lang="en-US" sz="2200" b="1"/>
              <a:t>Virtual memory </a:t>
            </a:r>
            <a:r>
              <a:rPr lang="en-US" sz="2200"/>
              <a:t>involves the separation of logical memory as perceived by users from physical memory </a:t>
            </a:r>
            <a:endParaRPr lang="en-US" sz="2200">
              <a:effectLst/>
            </a:endParaRPr>
          </a:p>
          <a:p>
            <a:r>
              <a:rPr lang="en-US" sz="2200"/>
              <a:t>Allows an extremely large virtual memory to be provided for programmers when only a smaller physical memory is available </a:t>
            </a:r>
            <a:endParaRPr lang="en-US" sz="2200">
              <a:effectLst/>
            </a:endParaRPr>
          </a:p>
          <a:p>
            <a:r>
              <a:rPr lang="en-US" sz="2200"/>
              <a:t>The programmer no longer needs to worry about the amount of physical memory available.</a:t>
            </a:r>
          </a:p>
          <a:p>
            <a:endParaRPr lang="en-US" sz="2200">
              <a:effectLst/>
            </a:endParaRPr>
          </a:p>
          <a:p>
            <a:endParaRPr lang="en-US" sz="2200"/>
          </a:p>
        </p:txBody>
      </p:sp>
      <p:pic>
        <p:nvPicPr>
          <p:cNvPr id="4" name="Picture 3">
            <a:extLst>
              <a:ext uri="{FF2B5EF4-FFF2-40B4-BE49-F238E27FC236}">
                <a16:creationId xmlns:a16="http://schemas.microsoft.com/office/drawing/2014/main" id="{B67DE36C-38B8-AC46-8A2D-0E0C9D275F0B}"/>
              </a:ext>
            </a:extLst>
          </p:cNvPr>
          <p:cNvPicPr>
            <a:picLocks noChangeAspect="1"/>
          </p:cNvPicPr>
          <p:nvPr/>
        </p:nvPicPr>
        <p:blipFill rotWithShape="1">
          <a:blip r:embed="rId2"/>
          <a:srcRect l="15813" r="14419" b="-2"/>
          <a:stretch/>
        </p:blipFill>
        <p:spPr>
          <a:xfrm>
            <a:off x="6090613" y="640082"/>
            <a:ext cx="5461724" cy="5577837"/>
          </a:xfrm>
          <a:prstGeom prst="rect">
            <a:avLst/>
          </a:prstGeom>
          <a:effectLst/>
        </p:spPr>
      </p:pic>
    </p:spTree>
    <p:extLst>
      <p:ext uri="{BB962C8B-B14F-4D97-AF65-F5344CB8AC3E}">
        <p14:creationId xmlns:p14="http://schemas.microsoft.com/office/powerpoint/2010/main" val="1056157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687B-6E23-D947-AAA6-2035A5C1EC83}"/>
              </a:ext>
            </a:extLst>
          </p:cNvPr>
          <p:cNvSpPr>
            <a:spLocks noGrp="1"/>
          </p:cNvSpPr>
          <p:nvPr>
            <p:ph type="title"/>
          </p:nvPr>
        </p:nvSpPr>
        <p:spPr>
          <a:xfrm>
            <a:off x="838200" y="365125"/>
            <a:ext cx="10515600" cy="1325563"/>
          </a:xfrm>
        </p:spPr>
        <p:txBody>
          <a:bodyPr>
            <a:normAutofit/>
          </a:bodyPr>
          <a:lstStyle/>
          <a:p>
            <a:r>
              <a:rPr lang="en-US" dirty="0"/>
              <a:t>Shared Memory</a:t>
            </a:r>
          </a:p>
        </p:txBody>
      </p:sp>
      <p:sp>
        <p:nvSpPr>
          <p:cNvPr id="3" name="Content Placeholder 2">
            <a:extLst>
              <a:ext uri="{FF2B5EF4-FFF2-40B4-BE49-F238E27FC236}">
                <a16:creationId xmlns:a16="http://schemas.microsoft.com/office/drawing/2014/main" id="{102E3B4B-5223-7F47-A643-35781DC9F3A1}"/>
              </a:ext>
            </a:extLst>
          </p:cNvPr>
          <p:cNvSpPr>
            <a:spLocks noGrp="1"/>
          </p:cNvSpPr>
          <p:nvPr>
            <p:ph idx="1"/>
          </p:nvPr>
        </p:nvSpPr>
        <p:spPr>
          <a:xfrm>
            <a:off x="838200" y="1825625"/>
            <a:ext cx="3797807" cy="4351338"/>
          </a:xfrm>
        </p:spPr>
        <p:txBody>
          <a:bodyPr>
            <a:normAutofit/>
          </a:bodyPr>
          <a:lstStyle/>
          <a:p>
            <a:pPr lvl="1"/>
            <a:r>
              <a:rPr lang="en-US" sz="2000"/>
              <a:t>System libraries can be shared by several processes through mapping of the shared object into a virtual address space. </a:t>
            </a:r>
          </a:p>
          <a:p>
            <a:pPr lvl="1"/>
            <a:r>
              <a:rPr lang="en-US" sz="2000"/>
              <a:t>Processes can share memory. </a:t>
            </a:r>
          </a:p>
          <a:p>
            <a:pPr lvl="1"/>
            <a:r>
              <a:rPr lang="en-US" sz="2000"/>
              <a:t>Pages can be shared during process creation with the fork() system call, thus speeding up process creation. </a:t>
            </a:r>
          </a:p>
          <a:p>
            <a:pPr lvl="1"/>
            <a:endParaRPr lang="en-US" sz="2000"/>
          </a:p>
          <a:p>
            <a:pPr lvl="1"/>
            <a:endParaRPr lang="en-US" sz="2000"/>
          </a:p>
        </p:txBody>
      </p:sp>
      <p:pic>
        <p:nvPicPr>
          <p:cNvPr id="4" name="Picture 3">
            <a:extLst>
              <a:ext uri="{FF2B5EF4-FFF2-40B4-BE49-F238E27FC236}">
                <a16:creationId xmlns:a16="http://schemas.microsoft.com/office/drawing/2014/main" id="{CE2D9BB2-7E1B-BD48-BC5C-A8EF2195D6FA}"/>
              </a:ext>
            </a:extLst>
          </p:cNvPr>
          <p:cNvPicPr>
            <a:picLocks noChangeAspect="1"/>
          </p:cNvPicPr>
          <p:nvPr/>
        </p:nvPicPr>
        <p:blipFill rotWithShape="1">
          <a:blip r:embed="rId2"/>
          <a:srcRect l="38" r="2951" b="2"/>
          <a:stretch/>
        </p:blipFill>
        <p:spPr>
          <a:xfrm>
            <a:off x="5120640" y="1904281"/>
            <a:ext cx="6233160" cy="4272681"/>
          </a:xfrm>
          <a:prstGeom prst="rect">
            <a:avLst/>
          </a:prstGeom>
        </p:spPr>
      </p:pic>
    </p:spTree>
    <p:extLst>
      <p:ext uri="{BB962C8B-B14F-4D97-AF65-F5344CB8AC3E}">
        <p14:creationId xmlns:p14="http://schemas.microsoft.com/office/powerpoint/2010/main" val="183862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850F-8C4F-7E4F-AAC6-5C3E88102FD9}"/>
              </a:ext>
            </a:extLst>
          </p:cNvPr>
          <p:cNvSpPr>
            <a:spLocks noGrp="1"/>
          </p:cNvSpPr>
          <p:nvPr>
            <p:ph type="title"/>
          </p:nvPr>
        </p:nvSpPr>
        <p:spPr>
          <a:xfrm>
            <a:off x="648929" y="629266"/>
            <a:ext cx="5127031" cy="1676603"/>
          </a:xfrm>
        </p:spPr>
        <p:txBody>
          <a:bodyPr>
            <a:normAutofit/>
          </a:bodyPr>
          <a:lstStyle/>
          <a:p>
            <a:r>
              <a:rPr lang="en-US" dirty="0"/>
              <a:t>Demand Paging</a:t>
            </a:r>
          </a:p>
        </p:txBody>
      </p:sp>
      <p:sp>
        <p:nvSpPr>
          <p:cNvPr id="3" name="Content Placeholder 2">
            <a:extLst>
              <a:ext uri="{FF2B5EF4-FFF2-40B4-BE49-F238E27FC236}">
                <a16:creationId xmlns:a16="http://schemas.microsoft.com/office/drawing/2014/main" id="{E006A809-2BCF-BF42-A4E7-9D6ADD9CFD91}"/>
              </a:ext>
            </a:extLst>
          </p:cNvPr>
          <p:cNvSpPr>
            <a:spLocks noGrp="1"/>
          </p:cNvSpPr>
          <p:nvPr>
            <p:ph idx="1"/>
          </p:nvPr>
        </p:nvSpPr>
        <p:spPr>
          <a:xfrm>
            <a:off x="648930" y="2438400"/>
            <a:ext cx="5127029" cy="3785419"/>
          </a:xfrm>
        </p:spPr>
        <p:txBody>
          <a:bodyPr>
            <a:normAutofit/>
          </a:bodyPr>
          <a:lstStyle/>
          <a:p>
            <a:r>
              <a:rPr lang="en-US" sz="1500"/>
              <a:t>We may not initially </a:t>
            </a:r>
            <a:r>
              <a:rPr lang="en-US" sz="1500" b="1" i="1"/>
              <a:t>need </a:t>
            </a:r>
            <a:r>
              <a:rPr lang="en-US" sz="1500"/>
              <a:t>the entire program in memory. </a:t>
            </a:r>
          </a:p>
          <a:p>
            <a:r>
              <a:rPr lang="en-US" sz="1500"/>
              <a:t>All the options are not needed to be loaded while running a program.</a:t>
            </a:r>
          </a:p>
          <a:p>
            <a:r>
              <a:rPr lang="en-US" sz="1500"/>
              <a:t>Alternative strategy is to load pages only as they are needed , this is called Demand Paging.</a:t>
            </a:r>
          </a:p>
          <a:p>
            <a:r>
              <a:rPr lang="en-US" sz="1500"/>
              <a:t>Rather than swapping the entire process into memory, though, we use a </a:t>
            </a:r>
            <a:r>
              <a:rPr lang="en-US" sz="1500" b="1"/>
              <a:t>lazy swapper</a:t>
            </a:r>
            <a:r>
              <a:rPr lang="en-US" sz="1500"/>
              <a:t>. </a:t>
            </a:r>
          </a:p>
          <a:p>
            <a:r>
              <a:rPr lang="en-US" sz="1500"/>
              <a:t>A lazy swapper never swaps a page into memory unless that page will be needed. </a:t>
            </a:r>
          </a:p>
          <a:p>
            <a:r>
              <a:rPr lang="en-US" sz="1500"/>
              <a:t>A swapper manipulates entire processes, whereas a </a:t>
            </a:r>
            <a:r>
              <a:rPr lang="en-US" sz="1500" b="1"/>
              <a:t>pager </a:t>
            </a:r>
            <a:r>
              <a:rPr lang="en-US" sz="1500"/>
              <a:t>is concerned with the individual pages of a process. </a:t>
            </a:r>
          </a:p>
          <a:p>
            <a:endParaRPr lang="en-US" sz="1500"/>
          </a:p>
          <a:p>
            <a:endParaRPr lang="en-US" sz="1500"/>
          </a:p>
          <a:p>
            <a:endParaRPr lang="en-US" sz="1500"/>
          </a:p>
        </p:txBody>
      </p:sp>
      <p:pic>
        <p:nvPicPr>
          <p:cNvPr id="4" name="Picture 3">
            <a:extLst>
              <a:ext uri="{FF2B5EF4-FFF2-40B4-BE49-F238E27FC236}">
                <a16:creationId xmlns:a16="http://schemas.microsoft.com/office/drawing/2014/main" id="{1121BD0E-1323-E24E-B6B8-F82534A9DB5E}"/>
              </a:ext>
            </a:extLst>
          </p:cNvPr>
          <p:cNvPicPr>
            <a:picLocks noChangeAspect="1"/>
          </p:cNvPicPr>
          <p:nvPr/>
        </p:nvPicPr>
        <p:blipFill rotWithShape="1">
          <a:blip r:embed="rId2"/>
          <a:srcRect l="13832" r="-1" b="-1"/>
          <a:stretch/>
        </p:blipFill>
        <p:spPr>
          <a:xfrm>
            <a:off x="6090613" y="640082"/>
            <a:ext cx="5461724" cy="5577837"/>
          </a:xfrm>
          <a:prstGeom prst="rect">
            <a:avLst/>
          </a:prstGeom>
          <a:effectLst/>
        </p:spPr>
      </p:pic>
    </p:spTree>
    <p:extLst>
      <p:ext uri="{BB962C8B-B14F-4D97-AF65-F5344CB8AC3E}">
        <p14:creationId xmlns:p14="http://schemas.microsoft.com/office/powerpoint/2010/main" val="395928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CAF80-7F9A-B240-BB82-C634A76DE7A2}"/>
              </a:ext>
            </a:extLst>
          </p:cNvPr>
          <p:cNvSpPr>
            <a:spLocks noGrp="1"/>
          </p:cNvSpPr>
          <p:nvPr>
            <p:ph type="title"/>
          </p:nvPr>
        </p:nvSpPr>
        <p:spPr>
          <a:xfrm>
            <a:off x="838200" y="365125"/>
            <a:ext cx="10515600" cy="1325563"/>
          </a:xfrm>
        </p:spPr>
        <p:txBody>
          <a:bodyPr>
            <a:normAutofit/>
          </a:bodyPr>
          <a:lstStyle/>
          <a:p>
            <a:r>
              <a:rPr lang="en-US" dirty="0"/>
              <a:t>Basic Concept</a:t>
            </a:r>
          </a:p>
        </p:txBody>
      </p:sp>
      <p:sp>
        <p:nvSpPr>
          <p:cNvPr id="3" name="Content Placeholder 2">
            <a:extLst>
              <a:ext uri="{FF2B5EF4-FFF2-40B4-BE49-F238E27FC236}">
                <a16:creationId xmlns:a16="http://schemas.microsoft.com/office/drawing/2014/main" id="{A0BABC9F-1CB1-6248-8D9C-AFCDAA171F8F}"/>
              </a:ext>
            </a:extLst>
          </p:cNvPr>
          <p:cNvSpPr>
            <a:spLocks noGrp="1"/>
          </p:cNvSpPr>
          <p:nvPr>
            <p:ph idx="1"/>
          </p:nvPr>
        </p:nvSpPr>
        <p:spPr>
          <a:xfrm>
            <a:off x="838200" y="1825625"/>
            <a:ext cx="3797807" cy="4351338"/>
          </a:xfrm>
        </p:spPr>
        <p:txBody>
          <a:bodyPr>
            <a:normAutofit/>
          </a:bodyPr>
          <a:lstStyle/>
          <a:p>
            <a:r>
              <a:rPr lang="en-US" sz="2000"/>
              <a:t>Instead of swapping in a whole process, the pager brings only those pages into memory </a:t>
            </a:r>
          </a:p>
          <a:p>
            <a:r>
              <a:rPr lang="en-US" sz="2000"/>
              <a:t>When this bit is set to “valid,” the associated page is both legal and in memory. </a:t>
            </a:r>
          </a:p>
          <a:p>
            <a:r>
              <a:rPr lang="en-US" sz="2000"/>
              <a:t> Notice that marking a page invalid will have no effect if the process never attempts to access that page. </a:t>
            </a:r>
          </a:p>
          <a:p>
            <a:endParaRPr lang="en-US" sz="2000"/>
          </a:p>
        </p:txBody>
      </p:sp>
      <p:pic>
        <p:nvPicPr>
          <p:cNvPr id="4" name="Picture 3">
            <a:extLst>
              <a:ext uri="{FF2B5EF4-FFF2-40B4-BE49-F238E27FC236}">
                <a16:creationId xmlns:a16="http://schemas.microsoft.com/office/drawing/2014/main" id="{F5844AA9-C481-624F-A57F-F40B578EAB95}"/>
              </a:ext>
            </a:extLst>
          </p:cNvPr>
          <p:cNvPicPr>
            <a:picLocks noChangeAspect="1"/>
          </p:cNvPicPr>
          <p:nvPr/>
        </p:nvPicPr>
        <p:blipFill rotWithShape="1">
          <a:blip r:embed="rId2"/>
          <a:srcRect t="9870" r="1" b="16225"/>
          <a:stretch/>
        </p:blipFill>
        <p:spPr>
          <a:xfrm>
            <a:off x="5120640" y="1904281"/>
            <a:ext cx="6233160" cy="4272681"/>
          </a:xfrm>
          <a:prstGeom prst="rect">
            <a:avLst/>
          </a:prstGeom>
        </p:spPr>
      </p:pic>
    </p:spTree>
    <p:extLst>
      <p:ext uri="{BB962C8B-B14F-4D97-AF65-F5344CB8AC3E}">
        <p14:creationId xmlns:p14="http://schemas.microsoft.com/office/powerpoint/2010/main" val="424146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F7E9-7DA6-294A-997C-3296E8BE89D8}"/>
              </a:ext>
            </a:extLst>
          </p:cNvPr>
          <p:cNvSpPr>
            <a:spLocks noGrp="1"/>
          </p:cNvSpPr>
          <p:nvPr>
            <p:ph type="title"/>
          </p:nvPr>
        </p:nvSpPr>
        <p:spPr>
          <a:xfrm>
            <a:off x="838200" y="365125"/>
            <a:ext cx="10515600" cy="1325563"/>
          </a:xfrm>
        </p:spPr>
        <p:txBody>
          <a:bodyPr>
            <a:normAutofit/>
          </a:bodyPr>
          <a:lstStyle/>
          <a:p>
            <a:r>
              <a:rPr lang="en-US" dirty="0"/>
              <a:t>Page Fault</a:t>
            </a:r>
          </a:p>
        </p:txBody>
      </p:sp>
      <p:sp>
        <p:nvSpPr>
          <p:cNvPr id="3" name="Content Placeholder 2">
            <a:extLst>
              <a:ext uri="{FF2B5EF4-FFF2-40B4-BE49-F238E27FC236}">
                <a16:creationId xmlns:a16="http://schemas.microsoft.com/office/drawing/2014/main" id="{88144394-CFFA-EF4C-A730-3A6A5C611F56}"/>
              </a:ext>
            </a:extLst>
          </p:cNvPr>
          <p:cNvSpPr>
            <a:spLocks noGrp="1"/>
          </p:cNvSpPr>
          <p:nvPr>
            <p:ph idx="1"/>
          </p:nvPr>
        </p:nvSpPr>
        <p:spPr>
          <a:xfrm>
            <a:off x="838200" y="1825625"/>
            <a:ext cx="3797807" cy="4351338"/>
          </a:xfrm>
        </p:spPr>
        <p:txBody>
          <a:bodyPr>
            <a:normAutofit/>
          </a:bodyPr>
          <a:lstStyle/>
          <a:p>
            <a:r>
              <a:rPr lang="en-US" sz="1300"/>
              <a:t>We check an internal table (usually kept with the process control block) for this process to determine whether the reference was a valid or an invalid memory access. </a:t>
            </a:r>
          </a:p>
          <a:p>
            <a:r>
              <a:rPr lang="en-US" sz="1300"/>
              <a:t>If the reference was invalid, we terminate the process. If it was valid but we have not yet brought in that page, we now page it in. </a:t>
            </a:r>
          </a:p>
          <a:p>
            <a:r>
              <a:rPr lang="en-US" sz="1300"/>
              <a:t>We find a free frame (by taking one from the free-frame list, for example). </a:t>
            </a:r>
          </a:p>
          <a:p>
            <a:r>
              <a:rPr lang="en-US" sz="1300"/>
              <a:t>We schedule a disk operation to read the desired page into the newly </a:t>
            </a:r>
          </a:p>
          <a:p>
            <a:r>
              <a:rPr lang="en-US" sz="1300"/>
              <a:t>allocated frame. </a:t>
            </a:r>
          </a:p>
          <a:p>
            <a:r>
              <a:rPr lang="en-US" sz="1300"/>
              <a:t>When the disk read is complete, we modify the internal table kept with the process and the page table to indicate that the page is now in memory. </a:t>
            </a:r>
          </a:p>
          <a:p>
            <a:r>
              <a:rPr lang="en-US" sz="1300"/>
              <a:t>We restart the instruction that was interrupted by the trap. The process can now access the page as though it had always been in memory. </a:t>
            </a:r>
          </a:p>
          <a:p>
            <a:endParaRPr lang="en-US" sz="1300"/>
          </a:p>
        </p:txBody>
      </p:sp>
      <p:pic>
        <p:nvPicPr>
          <p:cNvPr id="4" name="Picture 3">
            <a:extLst>
              <a:ext uri="{FF2B5EF4-FFF2-40B4-BE49-F238E27FC236}">
                <a16:creationId xmlns:a16="http://schemas.microsoft.com/office/drawing/2014/main" id="{740DDE94-174A-A648-925E-8C382C7ED26A}"/>
              </a:ext>
            </a:extLst>
          </p:cNvPr>
          <p:cNvPicPr>
            <a:picLocks noChangeAspect="1"/>
          </p:cNvPicPr>
          <p:nvPr/>
        </p:nvPicPr>
        <p:blipFill rotWithShape="1">
          <a:blip r:embed="rId2"/>
          <a:srcRect r="1" b="5777"/>
          <a:stretch/>
        </p:blipFill>
        <p:spPr>
          <a:xfrm>
            <a:off x="5120640" y="1904281"/>
            <a:ext cx="6233160" cy="4272681"/>
          </a:xfrm>
          <a:prstGeom prst="rect">
            <a:avLst/>
          </a:prstGeom>
        </p:spPr>
      </p:pic>
    </p:spTree>
    <p:extLst>
      <p:ext uri="{BB962C8B-B14F-4D97-AF65-F5344CB8AC3E}">
        <p14:creationId xmlns:p14="http://schemas.microsoft.com/office/powerpoint/2010/main" val="1225785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2175</Words>
  <Application>Microsoft Macintosh PowerPoint</Application>
  <PresentationFormat>Widescreen</PresentationFormat>
  <Paragraphs>148</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Virtual Memory</vt:lpstr>
      <vt:lpstr>Valid Invalid Bit </vt:lpstr>
      <vt:lpstr>Shared code in paging environment</vt:lpstr>
      <vt:lpstr>Hierarchical Paging</vt:lpstr>
      <vt:lpstr>Virtual Memory</vt:lpstr>
      <vt:lpstr>Shared Memory</vt:lpstr>
      <vt:lpstr>Demand Paging</vt:lpstr>
      <vt:lpstr>Basic Concept</vt:lpstr>
      <vt:lpstr>Page Fault</vt:lpstr>
      <vt:lpstr>Pure Demand Paging</vt:lpstr>
      <vt:lpstr>Copy on Write</vt:lpstr>
      <vt:lpstr>Page Replacement</vt:lpstr>
      <vt:lpstr>Page Replacement </vt:lpstr>
      <vt:lpstr>Basic Page Replacement</vt:lpstr>
      <vt:lpstr>Page Replacement FIFO</vt:lpstr>
      <vt:lpstr>Belady’s anomaly </vt:lpstr>
      <vt:lpstr>LRU Page replacement</vt:lpstr>
      <vt:lpstr>LRU Implementation</vt:lpstr>
      <vt:lpstr>Second Chance Algorithm</vt:lpstr>
      <vt:lpstr>Enhanced Second Chance</vt:lpstr>
      <vt:lpstr>Counting based Page Replacement</vt:lpstr>
      <vt:lpstr>Page-Buffering Algorithms </vt:lpstr>
      <vt:lpstr>Frame Allocation</vt:lpstr>
      <vt:lpstr>Global Vs. Local Allocation</vt:lpstr>
      <vt:lpstr>Non-Uniform Memory Access </vt:lpstr>
      <vt:lpstr>Thrashing</vt:lpstr>
      <vt:lpstr>Working Set Model </vt:lpstr>
      <vt:lpstr>Page Fault Frequency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Memory</dc:title>
  <dc:creator>Ashish, Ashish</dc:creator>
  <cp:lastModifiedBy>Ashish, Ashish</cp:lastModifiedBy>
  <cp:revision>1</cp:revision>
  <dcterms:created xsi:type="dcterms:W3CDTF">2019-03-24T16:33:38Z</dcterms:created>
  <dcterms:modified xsi:type="dcterms:W3CDTF">2019-03-24T16:37:25Z</dcterms:modified>
</cp:coreProperties>
</file>